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3" r:id="rId3"/>
    <p:sldMasterId id="2147483686" r:id="rId4"/>
  </p:sldMasterIdLst>
  <p:notesMasterIdLst>
    <p:notesMasterId r:id="rId33"/>
  </p:notesMasterIdLst>
  <p:sldIdLst>
    <p:sldId id="256" r:id="rId5"/>
    <p:sldId id="258" r:id="rId6"/>
    <p:sldId id="273" r:id="rId7"/>
    <p:sldId id="265" r:id="rId8"/>
    <p:sldId id="257" r:id="rId9"/>
    <p:sldId id="266" r:id="rId10"/>
    <p:sldId id="260" r:id="rId11"/>
    <p:sldId id="267" r:id="rId12"/>
    <p:sldId id="268" r:id="rId13"/>
    <p:sldId id="274" r:id="rId14"/>
    <p:sldId id="281" r:id="rId15"/>
    <p:sldId id="290" r:id="rId16"/>
    <p:sldId id="282" r:id="rId17"/>
    <p:sldId id="291" r:id="rId18"/>
    <p:sldId id="271" r:id="rId19"/>
    <p:sldId id="269" r:id="rId20"/>
    <p:sldId id="293" r:id="rId21"/>
    <p:sldId id="277" r:id="rId22"/>
    <p:sldId id="280" r:id="rId23"/>
    <p:sldId id="285" r:id="rId24"/>
    <p:sldId id="286" r:id="rId25"/>
    <p:sldId id="287" r:id="rId26"/>
    <p:sldId id="289" r:id="rId27"/>
    <p:sldId id="288" r:id="rId28"/>
    <p:sldId id="272" r:id="rId29"/>
    <p:sldId id="278" r:id="rId30"/>
    <p:sldId id="292" r:id="rId31"/>
    <p:sldId id="259" r:id="rId32"/>
  </p:sldIdLst>
  <p:sldSz cx="9144000" cy="5143500" type="screen16x9"/>
  <p:notesSz cx="6858000" cy="9144000"/>
  <p:embeddedFontLst>
    <p:embeddedFont>
      <p:font typeface="Constantia" panose="02030602050306030303"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gbuWpHk3HnTqPqmNI+AwLEaEW9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373AB8-F6DC-41F3-BF26-48F2975F0B4B}" v="3" dt="2025-02-20T05:53:51.852"/>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customschemas.google.com/relationships/presentationmetadata" Target="meta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3516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6" name="Google Shape;1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77" name="Google Shape;477;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87" name="Google Shape;48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97" name="Google Shape;497;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1EC88E55-9EED-50D2-8B76-79D54095AA79}"/>
            </a:ext>
          </a:extLst>
        </p:cNvPr>
        <p:cNvGrpSpPr/>
        <p:nvPr/>
      </p:nvGrpSpPr>
      <p:grpSpPr>
        <a:xfrm>
          <a:off x="0" y="0"/>
          <a:ext cx="0" cy="0"/>
          <a:chOff x="0" y="0"/>
          <a:chExt cx="0" cy="0"/>
        </a:xfrm>
      </p:grpSpPr>
      <p:sp>
        <p:nvSpPr>
          <p:cNvPr id="495" name="Google Shape;495;p27:notes">
            <a:extLst>
              <a:ext uri="{FF2B5EF4-FFF2-40B4-BE49-F238E27FC236}">
                <a16:creationId xmlns:a16="http://schemas.microsoft.com/office/drawing/2014/main" id="{822BD663-F08D-956A-57A5-701E05D05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27:notes">
            <a:extLst>
              <a:ext uri="{FF2B5EF4-FFF2-40B4-BE49-F238E27FC236}">
                <a16:creationId xmlns:a16="http://schemas.microsoft.com/office/drawing/2014/main" id="{68201877-0A59-0DA5-346B-4ECAAF5141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97" name="Google Shape;497;p27:notes">
            <a:extLst>
              <a:ext uri="{FF2B5EF4-FFF2-40B4-BE49-F238E27FC236}">
                <a16:creationId xmlns:a16="http://schemas.microsoft.com/office/drawing/2014/main" id="{2916B229-C1E0-DB44-6A91-81E9FE0BD38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9008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97" name="Google Shape;497;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3" name="Google Shape;1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2" name="Google Shape;3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6" name="Google Shape;3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26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a:extLst>
            <a:ext uri="{FF2B5EF4-FFF2-40B4-BE49-F238E27FC236}">
              <a16:creationId xmlns:a16="http://schemas.microsoft.com/office/drawing/2014/main" id="{B2045CD7-6A21-DABB-B0BB-8BDA7EB1DE35}"/>
            </a:ext>
          </a:extLst>
        </p:cNvPr>
        <p:cNvGrpSpPr/>
        <p:nvPr/>
      </p:nvGrpSpPr>
      <p:grpSpPr>
        <a:xfrm>
          <a:off x="0" y="0"/>
          <a:ext cx="0" cy="0"/>
          <a:chOff x="0" y="0"/>
          <a:chExt cx="0" cy="0"/>
        </a:xfrm>
      </p:grpSpPr>
      <p:sp>
        <p:nvSpPr>
          <p:cNvPr id="351" name="Google Shape;351;p4:notes">
            <a:extLst>
              <a:ext uri="{FF2B5EF4-FFF2-40B4-BE49-F238E27FC236}">
                <a16:creationId xmlns:a16="http://schemas.microsoft.com/office/drawing/2014/main" id="{7999F6AD-B22E-DA4D-08E3-4A983F3AA6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2" name="Google Shape;352;p4:notes">
            <a:extLst>
              <a:ext uri="{FF2B5EF4-FFF2-40B4-BE49-F238E27FC236}">
                <a16:creationId xmlns:a16="http://schemas.microsoft.com/office/drawing/2014/main" id="{DA7B11AA-786D-FA35-E1D6-7E7F46B450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680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 name="Google Shape;27;p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 name="Google Shape;28;p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5703689" y="1611512"/>
            <a:ext cx="3908822" cy="20574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512689" y="-369688"/>
            <a:ext cx="3908822" cy="60198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5" name="Google Shape;95;p17"/>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6" name="Google Shape;96;p17"/>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7" name="Google Shape;97;p17"/>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a:off x="685800" y="1598613"/>
            <a:ext cx="7772400" cy="11017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9"/>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7" name="Google Shape;107;p1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8" name="Google Shape;108;p1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9" name="Google Shape;109;p1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0"/>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3" name="Google Shape;113;p2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4" name="Google Shape;114;p2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5" name="Google Shape;115;p2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722313" y="3305175"/>
            <a:ext cx="7772400" cy="10223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1"/>
          <p:cNvSpPr txBox="1">
            <a:spLocks noGrp="1"/>
          </p:cNvSpPr>
          <p:nvPr>
            <p:ph type="body" idx="1"/>
          </p:nvPr>
        </p:nvSpPr>
        <p:spPr>
          <a:xfrm>
            <a:off x="722313" y="2179638"/>
            <a:ext cx="7772400" cy="11255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9" name="Google Shape;119;p2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0" name="Google Shape;120;p2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1" name="Google Shape;121;p2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2"/>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22"/>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6" name="Google Shape;126;p2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7" name="Google Shape;127;p2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8" name="Google Shape;128;p2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3"/>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32" name="Google Shape;132;p23"/>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33" name="Google Shape;133;p23"/>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34" name="Google Shape;134;p23"/>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35" name="Google Shape;135;p2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6" name="Google Shape;136;p2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7" name="Google Shape;137;p2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1" name="Google Shape;141;p2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2" name="Google Shape;142;p2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
        <p:nvSpPr>
          <p:cNvPr id="144" name="Google Shape;144;p2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5" name="Google Shape;145;p2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6" name="Google Shape;146;p2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6"/>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50" name="Google Shape;150;p26"/>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51" name="Google Shape;151;p2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2" name="Google Shape;152;p2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3" name="Google Shape;153;p2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7"/>
          <p:cNvSpPr>
            <a:spLocks noGrp="1"/>
          </p:cNvSpPr>
          <p:nvPr>
            <p:ph type="pic" idx="2"/>
          </p:nvPr>
        </p:nvSpPr>
        <p:spPr>
          <a:xfrm>
            <a:off x="1792288" y="460375"/>
            <a:ext cx="5486400" cy="3086100"/>
          </a:xfrm>
          <a:prstGeom prst="rect">
            <a:avLst/>
          </a:prstGeom>
          <a:noFill/>
          <a:ln>
            <a:noFill/>
          </a:ln>
        </p:spPr>
      </p:sp>
      <p:sp>
        <p:nvSpPr>
          <p:cNvPr id="157" name="Google Shape;157;p27"/>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58" name="Google Shape;158;p2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9" name="Google Shape;159;p2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0" name="Google Shape;160;p2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5" name="Google Shape;35;p8"/>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6" name="Google Shape;36;p8"/>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8"/>
          <p:cNvSpPr txBox="1">
            <a:spLocks noGrp="1"/>
          </p:cNvSpPr>
          <p:nvPr>
            <p:ph type="body" idx="1"/>
          </p:nvPr>
        </p:nvSpPr>
        <p:spPr>
          <a:xfrm rot="5400000">
            <a:off x="2874963" y="-1217612"/>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4" name="Google Shape;164;p2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5" name="Google Shape;165;p2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6" name="Google Shape;166;p2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9"/>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2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1" name="Google Shape;171;p2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2" name="Google Shape;172;p2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9"/>
        <p:cNvGrpSpPr/>
        <p:nvPr/>
      </p:nvGrpSpPr>
      <p:grpSpPr>
        <a:xfrm>
          <a:off x="0" y="0"/>
          <a:ext cx="0" cy="0"/>
          <a:chOff x="0" y="0"/>
          <a:chExt cx="0" cy="0"/>
        </a:xfrm>
      </p:grpSpPr>
      <p:sp>
        <p:nvSpPr>
          <p:cNvPr id="180" name="Google Shape;180;p31"/>
          <p:cNvSpPr txBox="1">
            <a:spLocks noGrp="1"/>
          </p:cNvSpPr>
          <p:nvPr>
            <p:ph type="ctrTitle"/>
          </p:nvPr>
        </p:nvSpPr>
        <p:spPr>
          <a:xfrm>
            <a:off x="685800" y="1598613"/>
            <a:ext cx="7772400" cy="11017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31"/>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2" name="Google Shape;182;p3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3" name="Google Shape;183;p3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4" name="Google Shape;184;p3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32"/>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8" name="Google Shape;188;p3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9" name="Google Shape;189;p3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0" name="Google Shape;190;p3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722313" y="3305175"/>
            <a:ext cx="7772400" cy="10223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33"/>
          <p:cNvSpPr txBox="1">
            <a:spLocks noGrp="1"/>
          </p:cNvSpPr>
          <p:nvPr>
            <p:ph type="body" idx="1"/>
          </p:nvPr>
        </p:nvSpPr>
        <p:spPr>
          <a:xfrm>
            <a:off x="722313" y="2179638"/>
            <a:ext cx="7772400" cy="11255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4" name="Google Shape;194;p3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5" name="Google Shape;195;p3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6" name="Google Shape;196;p3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4"/>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0" name="Google Shape;200;p34"/>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1" name="Google Shape;201;p3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2" name="Google Shape;202;p3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3" name="Google Shape;203;p3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35"/>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07" name="Google Shape;207;p35"/>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08" name="Google Shape;208;p35"/>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09" name="Google Shape;209;p35"/>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0" name="Google Shape;210;p3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1" name="Google Shape;211;p3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2" name="Google Shape;212;p3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3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6" name="Google Shape;216;p3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7" name="Google Shape;217;p3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
        <p:nvSpPr>
          <p:cNvPr id="219" name="Google Shape;219;p3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0" name="Google Shape;220;p3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1" name="Google Shape;221;p3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38"/>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25" name="Google Shape;225;p38"/>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26" name="Google Shape;226;p3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7" name="Google Shape;227;p3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8" name="Google Shape;228;p3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530352" y="987552"/>
            <a:ext cx="7772400" cy="102184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B77EE4"/>
              </a:buClr>
              <a:buSzPts val="5600"/>
              <a:buFont typeface="Constantia"/>
              <a:buNone/>
              <a:defRPr sz="5600" b="1" cap="none">
                <a:solidFill>
                  <a:srgbClr val="B77EE4"/>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530352" y="2028498"/>
            <a:ext cx="7772400" cy="1132284"/>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440"/>
              </a:spcBef>
              <a:spcAft>
                <a:spcPts val="0"/>
              </a:spcAft>
              <a:buSzPts val="2090"/>
              <a:buNone/>
              <a:defRPr sz="2200">
                <a:solidFill>
                  <a:schemeClr val="dk1"/>
                </a:solidFill>
              </a:defRPr>
            </a:lvl1pPr>
            <a:lvl2pPr marL="914400" lvl="1" indent="-228600" algn="l">
              <a:lnSpc>
                <a:spcPct val="100000"/>
              </a:lnSpc>
              <a:spcBef>
                <a:spcPts val="360"/>
              </a:spcBef>
              <a:spcAft>
                <a:spcPts val="0"/>
              </a:spcAft>
              <a:buSzPts val="1530"/>
              <a:buNone/>
              <a:defRPr sz="1800">
                <a:solidFill>
                  <a:srgbClr val="A38CBD"/>
                </a:solidFill>
              </a:defRPr>
            </a:lvl2pPr>
            <a:lvl3pPr marL="1371600" lvl="2" indent="-228600" algn="l">
              <a:lnSpc>
                <a:spcPct val="100000"/>
              </a:lnSpc>
              <a:spcBef>
                <a:spcPts val="320"/>
              </a:spcBef>
              <a:spcAft>
                <a:spcPts val="0"/>
              </a:spcAft>
              <a:buSzPts val="1120"/>
              <a:buNone/>
              <a:defRPr sz="1600">
                <a:solidFill>
                  <a:srgbClr val="A38CBD"/>
                </a:solidFill>
              </a:defRPr>
            </a:lvl3pPr>
            <a:lvl4pPr marL="1828800" lvl="3" indent="-228600" algn="l">
              <a:lnSpc>
                <a:spcPct val="100000"/>
              </a:lnSpc>
              <a:spcBef>
                <a:spcPts val="280"/>
              </a:spcBef>
              <a:spcAft>
                <a:spcPts val="0"/>
              </a:spcAft>
              <a:buSzPts val="910"/>
              <a:buNone/>
              <a:defRPr sz="1400">
                <a:solidFill>
                  <a:srgbClr val="A38CBD"/>
                </a:solidFill>
              </a:defRPr>
            </a:lvl4pPr>
            <a:lvl5pPr marL="2286000" lvl="4" indent="-228600" algn="l">
              <a:lnSpc>
                <a:spcPct val="100000"/>
              </a:lnSpc>
              <a:spcBef>
                <a:spcPts val="280"/>
              </a:spcBef>
              <a:spcAft>
                <a:spcPts val="0"/>
              </a:spcAft>
              <a:buSzPts val="910"/>
              <a:buNone/>
              <a:defRPr sz="1400">
                <a:solidFill>
                  <a:srgbClr val="A38CBD"/>
                </a:solidFill>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0" name="Google Shape;40;p9"/>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1" name="Google Shape;41;p9"/>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2" name="Google Shape;42;p9"/>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39"/>
          <p:cNvSpPr>
            <a:spLocks noGrp="1"/>
          </p:cNvSpPr>
          <p:nvPr>
            <p:ph type="pic" idx="2"/>
          </p:nvPr>
        </p:nvSpPr>
        <p:spPr>
          <a:xfrm>
            <a:off x="1792288" y="460375"/>
            <a:ext cx="5486400" cy="3086100"/>
          </a:xfrm>
          <a:prstGeom prst="rect">
            <a:avLst/>
          </a:prstGeom>
          <a:noFill/>
          <a:ln>
            <a:noFill/>
          </a:ln>
        </p:spPr>
      </p:sp>
      <p:sp>
        <p:nvSpPr>
          <p:cNvPr id="232" name="Google Shape;232;p39"/>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33" name="Google Shape;233;p3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4" name="Google Shape;234;p3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5" name="Google Shape;235;p3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40"/>
          <p:cNvSpPr txBox="1">
            <a:spLocks noGrp="1"/>
          </p:cNvSpPr>
          <p:nvPr>
            <p:ph type="body" idx="1"/>
          </p:nvPr>
        </p:nvSpPr>
        <p:spPr>
          <a:xfrm rot="5400000">
            <a:off x="2874963" y="-1217612"/>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9" name="Google Shape;239;p4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0" name="Google Shape;240;p4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1" name="Google Shape;241;p4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1"/>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5" name="Google Shape;245;p4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6" name="Google Shape;246;p4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7" name="Google Shape;247;p4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4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1" name="Google Shape;251;p4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2" name="Google Shape;252;p4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9"/>
        <p:cNvGrpSpPr/>
        <p:nvPr/>
      </p:nvGrpSpPr>
      <p:grpSpPr>
        <a:xfrm>
          <a:off x="0" y="0"/>
          <a:ext cx="0" cy="0"/>
          <a:chOff x="0" y="0"/>
          <a:chExt cx="0" cy="0"/>
        </a:xfrm>
      </p:grpSpPr>
      <p:sp>
        <p:nvSpPr>
          <p:cNvPr id="260" name="Google Shape;260;p44"/>
          <p:cNvSpPr txBox="1">
            <a:spLocks noGrp="1"/>
          </p:cNvSpPr>
          <p:nvPr>
            <p:ph type="ctrTitle"/>
          </p:nvPr>
        </p:nvSpPr>
        <p:spPr>
          <a:xfrm>
            <a:off x="685800" y="1598613"/>
            <a:ext cx="7772400" cy="11017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62" name="Google Shape;262;p4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3" name="Google Shape;263;p4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4" name="Google Shape;264;p4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45"/>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8" name="Google Shape;268;p4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9" name="Google Shape;269;p4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0" name="Google Shape;270;p4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722313" y="3305175"/>
            <a:ext cx="7772400" cy="10223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6"/>
          <p:cNvSpPr txBox="1">
            <a:spLocks noGrp="1"/>
          </p:cNvSpPr>
          <p:nvPr>
            <p:ph type="body" idx="1"/>
          </p:nvPr>
        </p:nvSpPr>
        <p:spPr>
          <a:xfrm>
            <a:off x="722313" y="2179638"/>
            <a:ext cx="7772400" cy="11255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4" name="Google Shape;274;p4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5" name="Google Shape;275;p4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6" name="Google Shape;276;p4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47"/>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0" name="Google Shape;280;p47"/>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1" name="Google Shape;281;p4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2" name="Google Shape;282;p4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3" name="Google Shape;283;p4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48"/>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7" name="Google Shape;287;p48"/>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8" name="Google Shape;288;p48"/>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89" name="Google Shape;289;p48"/>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90" name="Google Shape;290;p4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1" name="Google Shape;291;p4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2" name="Google Shape;292;p4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3"/>
        <p:cNvGrpSpPr/>
        <p:nvPr/>
      </p:nvGrpSpPr>
      <p:grpSpPr>
        <a:xfrm>
          <a:off x="0" y="0"/>
          <a:ext cx="0" cy="0"/>
          <a:chOff x="0" y="0"/>
          <a:chExt cx="0" cy="0"/>
        </a:xfrm>
      </p:grpSpPr>
      <p:sp>
        <p:nvSpPr>
          <p:cNvPr id="294" name="Google Shape;294;p4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4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6" name="Google Shape;296;p4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7" name="Google Shape;297;p4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6" name="Google Shape;46;p10"/>
          <p:cNvSpPr txBox="1">
            <a:spLocks noGrp="1"/>
          </p:cNvSpPr>
          <p:nvPr>
            <p:ph type="body" idx="2"/>
          </p:nvPr>
        </p:nvSpPr>
        <p:spPr>
          <a:xfrm>
            <a:off x="4648200" y="1440064"/>
            <a:ext cx="4038600" cy="3326130"/>
          </a:xfrm>
          <a:prstGeom prst="rect">
            <a:avLst/>
          </a:prstGeom>
          <a:noFill/>
          <a:ln>
            <a:noFill/>
          </a:ln>
        </p:spPr>
        <p:txBody>
          <a:bodyPr spcFirstLastPara="1" wrap="square" lIns="91425" tIns="45700" rIns="91425" bIns="45700" anchor="t" anchorCtr="0">
            <a:norm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10"/>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10"/>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9" name="Google Shape;49;p10"/>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8"/>
        <p:cNvGrpSpPr/>
        <p:nvPr/>
      </p:nvGrpSpPr>
      <p:grpSpPr>
        <a:xfrm>
          <a:off x="0" y="0"/>
          <a:ext cx="0" cy="0"/>
          <a:chOff x="0" y="0"/>
          <a:chExt cx="0" cy="0"/>
        </a:xfrm>
      </p:grpSpPr>
      <p:sp>
        <p:nvSpPr>
          <p:cNvPr id="299" name="Google Shape;299;p5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0" name="Google Shape;300;p5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1" name="Google Shape;301;p5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51"/>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05" name="Google Shape;305;p51"/>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6" name="Google Shape;306;p51"/>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7" name="Google Shape;307;p51"/>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8" name="Google Shape;308;p51"/>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9"/>
        <p:cNvGrpSpPr/>
        <p:nvPr/>
      </p:nvGrpSpPr>
      <p:grpSpPr>
        <a:xfrm>
          <a:off x="0" y="0"/>
          <a:ext cx="0" cy="0"/>
          <a:chOff x="0" y="0"/>
          <a:chExt cx="0" cy="0"/>
        </a:xfrm>
      </p:grpSpPr>
      <p:sp>
        <p:nvSpPr>
          <p:cNvPr id="310" name="Google Shape;310;p52"/>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52"/>
          <p:cNvSpPr>
            <a:spLocks noGrp="1"/>
          </p:cNvSpPr>
          <p:nvPr>
            <p:ph type="pic" idx="2"/>
          </p:nvPr>
        </p:nvSpPr>
        <p:spPr>
          <a:xfrm>
            <a:off x="1792288" y="460375"/>
            <a:ext cx="5486400" cy="3086100"/>
          </a:xfrm>
          <a:prstGeom prst="rect">
            <a:avLst/>
          </a:prstGeom>
          <a:noFill/>
          <a:ln>
            <a:noFill/>
          </a:ln>
        </p:spPr>
      </p:sp>
      <p:sp>
        <p:nvSpPr>
          <p:cNvPr id="312" name="Google Shape;312;p52"/>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13" name="Google Shape;313;p5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4" name="Google Shape;314;p5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5" name="Google Shape;315;p5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53"/>
          <p:cNvSpPr txBox="1">
            <a:spLocks noGrp="1"/>
          </p:cNvSpPr>
          <p:nvPr>
            <p:ph type="body" idx="1"/>
          </p:nvPr>
        </p:nvSpPr>
        <p:spPr>
          <a:xfrm rot="5400000">
            <a:off x="2874963" y="-1217612"/>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9" name="Google Shape;319;p5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0" name="Google Shape;320;p5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1" name="Google Shape;321;p5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2"/>
        <p:cNvGrpSpPr/>
        <p:nvPr/>
      </p:nvGrpSpPr>
      <p:grpSpPr>
        <a:xfrm>
          <a:off x="0" y="0"/>
          <a:ext cx="0" cy="0"/>
          <a:chOff x="0" y="0"/>
          <a:chExt cx="0" cy="0"/>
        </a:xfrm>
      </p:grpSpPr>
      <p:sp>
        <p:nvSpPr>
          <p:cNvPr id="323" name="Google Shape;323;p54"/>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54"/>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p5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6" name="Google Shape;326;p5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7" name="Google Shape;327;p5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391436"/>
            <a:ext cx="4040188" cy="494514"/>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3" name="Google Shape;53;p11"/>
          <p:cNvSpPr txBox="1">
            <a:spLocks noGrp="1"/>
          </p:cNvSpPr>
          <p:nvPr>
            <p:ph type="body" idx="2"/>
          </p:nvPr>
        </p:nvSpPr>
        <p:spPr>
          <a:xfrm>
            <a:off x="4645026" y="1394818"/>
            <a:ext cx="4041775" cy="491132"/>
          </a:xfrm>
          <a:prstGeom prst="rect">
            <a:avLst/>
          </a:prstGeom>
          <a:noFill/>
          <a:ln>
            <a:noFill/>
          </a:ln>
        </p:spPr>
        <p:txBody>
          <a:bodyPr spcFirstLastPara="1" wrap="square" lIns="45700" tIns="0" rIns="45700" bIns="0" anchor="ctr" anchorCtr="0">
            <a:norm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11"/>
          <p:cNvSpPr txBox="1">
            <a:spLocks noGrp="1"/>
          </p:cNvSpPr>
          <p:nvPr>
            <p:ph type="body" idx="3"/>
          </p:nvPr>
        </p:nvSpPr>
        <p:spPr>
          <a:xfrm>
            <a:off x="457200" y="1885950"/>
            <a:ext cx="4040188"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11"/>
          <p:cNvSpPr txBox="1">
            <a:spLocks noGrp="1"/>
          </p:cNvSpPr>
          <p:nvPr>
            <p:ph type="body" idx="4"/>
          </p:nvPr>
        </p:nvSpPr>
        <p:spPr>
          <a:xfrm>
            <a:off x="4645026" y="1885950"/>
            <a:ext cx="4041775" cy="2884290"/>
          </a:xfrm>
          <a:prstGeom prst="rect">
            <a:avLst/>
          </a:prstGeom>
          <a:noFill/>
          <a:ln>
            <a:noFill/>
          </a:ln>
        </p:spPr>
        <p:txBody>
          <a:bodyPr spcFirstLastPara="1" wrap="square" lIns="91425" tIns="0" rIns="91425" bIns="45700" anchor="t" anchorCtr="0">
            <a:norm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11"/>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11"/>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8" name="Google Shape;58;p11"/>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57200" y="528066"/>
            <a:ext cx="83058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onstantia"/>
              <a:buNone/>
              <a:defRPr sz="50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2" name="Google Shape;62;p12"/>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12"/>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385764"/>
            <a:ext cx="2743200" cy="871538"/>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onstantia"/>
              <a:buNone/>
              <a:defRPr sz="2600" b="0">
                <a:solidFill>
                  <a:schemeClr val="dk2"/>
                </a:solidFill>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685800" y="1257300"/>
            <a:ext cx="2743200" cy="3429000"/>
          </a:xfrm>
          <a:prstGeom prst="rect">
            <a:avLst/>
          </a:prstGeom>
          <a:noFill/>
          <a:ln>
            <a:noFill/>
          </a:ln>
        </p:spPr>
        <p:txBody>
          <a:bodyPr spcFirstLastPara="1" wrap="square" lIns="18275" tIns="45700" rIns="18275" bIns="45700" anchor="t" anchorCtr="0">
            <a:norm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14"/>
          <p:cNvSpPr txBox="1">
            <a:spLocks noGrp="1"/>
          </p:cNvSpPr>
          <p:nvPr>
            <p:ph type="body" idx="2"/>
          </p:nvPr>
        </p:nvSpPr>
        <p:spPr>
          <a:xfrm>
            <a:off x="3575050" y="1257300"/>
            <a:ext cx="5111750" cy="3429000"/>
          </a:xfrm>
          <a:prstGeom prst="rect">
            <a:avLst/>
          </a:prstGeom>
          <a:noFill/>
          <a:ln>
            <a:noFill/>
          </a:ln>
        </p:spPr>
        <p:txBody>
          <a:bodyPr spcFirstLastPara="1" wrap="square" lIns="91425" tIns="0" rIns="91425" bIns="45700" anchor="t" anchorCtr="0">
            <a:norm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2" name="Google Shape;72;p14"/>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14"/>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4" name="Google Shape;74;p14"/>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p:nvPr/>
        </p:nvSpPr>
        <p:spPr>
          <a:xfrm rot="-10380000" flipH="1">
            <a:off x="3165753" y="831058"/>
            <a:ext cx="5257800" cy="3086100"/>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00" algn="tl" rotWithShape="0">
              <a:srgbClr val="000000">
                <a:alpha val="2392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onstantia"/>
              <a:ea typeface="Constantia"/>
              <a:cs typeface="Constantia"/>
              <a:sym typeface="Constantia"/>
            </a:endParaRPr>
          </a:p>
        </p:txBody>
      </p:sp>
      <p:sp>
        <p:nvSpPr>
          <p:cNvPr id="77" name="Google Shape;77;p15"/>
          <p:cNvSpPr/>
          <p:nvPr/>
        </p:nvSpPr>
        <p:spPr>
          <a:xfrm rot="-10380000" flipH="1">
            <a:off x="8004134" y="4019827"/>
            <a:ext cx="155448" cy="116586"/>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588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onstantia"/>
              <a:ea typeface="Constantia"/>
              <a:cs typeface="Constantia"/>
              <a:sym typeface="Constantia"/>
            </a:endParaRPr>
          </a:p>
        </p:txBody>
      </p:sp>
      <p:sp>
        <p:nvSpPr>
          <p:cNvPr id="78" name="Google Shape;78;p15"/>
          <p:cNvSpPr txBox="1">
            <a:spLocks noGrp="1"/>
          </p:cNvSpPr>
          <p:nvPr>
            <p:ph type="title"/>
          </p:nvPr>
        </p:nvSpPr>
        <p:spPr>
          <a:xfrm>
            <a:off x="609600" y="882747"/>
            <a:ext cx="2212848" cy="1186966"/>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chemeClr val="dk2"/>
              </a:buClr>
              <a:buSzPts val="2000"/>
              <a:buFont typeface="Constantia"/>
              <a:buNone/>
              <a:defRPr sz="2000" b="1">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body" idx="1"/>
          </p:nvPr>
        </p:nvSpPr>
        <p:spPr>
          <a:xfrm>
            <a:off x="609600" y="2121589"/>
            <a:ext cx="2209800" cy="1634490"/>
          </a:xfrm>
          <a:prstGeom prst="rect">
            <a:avLst/>
          </a:prstGeom>
          <a:noFill/>
          <a:ln>
            <a:noFill/>
          </a:ln>
        </p:spPr>
        <p:txBody>
          <a:bodyPr spcFirstLastPara="1" wrap="square" lIns="64000" tIns="45700" rIns="45700" bIns="45700" anchor="t" anchorCtr="0">
            <a:normAutofit/>
          </a:bodyPr>
          <a:lstStyle>
            <a:lvl1pPr marL="457200" lvl="0" indent="-228600" algn="l">
              <a:lnSpc>
                <a:spcPct val="100000"/>
              </a:lnSpc>
              <a:spcBef>
                <a:spcPts val="250"/>
              </a:spcBef>
              <a:spcAft>
                <a:spcPts val="0"/>
              </a:spcAft>
              <a:buSzPts val="1235"/>
              <a:buFont typeface="Constantia"/>
              <a:buNone/>
              <a:defRPr sz="1300"/>
            </a:lvl1pPr>
            <a:lvl2pPr marL="914400" lvl="1" indent="-293369" algn="l">
              <a:lnSpc>
                <a:spcPct val="100000"/>
              </a:lnSpc>
              <a:spcBef>
                <a:spcPts val="240"/>
              </a:spcBef>
              <a:spcAft>
                <a:spcPts val="0"/>
              </a:spcAft>
              <a:buSzPts val="1020"/>
              <a:buChar char="⚫"/>
              <a:defRPr sz="1200"/>
            </a:lvl2pPr>
            <a:lvl3pPr marL="1371600" lvl="2" indent="-273050" algn="l">
              <a:lnSpc>
                <a:spcPct val="100000"/>
              </a:lnSpc>
              <a:spcBef>
                <a:spcPts val="200"/>
              </a:spcBef>
              <a:spcAft>
                <a:spcPts val="0"/>
              </a:spcAft>
              <a:buSzPts val="700"/>
              <a:buChar char="⚫"/>
              <a:defRPr sz="1000"/>
            </a:lvl3pPr>
            <a:lvl4pPr marL="1828800" lvl="3" indent="-265747" algn="l">
              <a:lnSpc>
                <a:spcPct val="100000"/>
              </a:lnSpc>
              <a:spcBef>
                <a:spcPts val="180"/>
              </a:spcBef>
              <a:spcAft>
                <a:spcPts val="0"/>
              </a:spcAft>
              <a:buSzPts val="585"/>
              <a:buChar char="⚫"/>
              <a:defRPr sz="900"/>
            </a:lvl4pPr>
            <a:lvl5pPr marL="2286000" lvl="4" indent="-265747" algn="l">
              <a:lnSpc>
                <a:spcPct val="100000"/>
              </a:lnSpc>
              <a:spcBef>
                <a:spcPts val="180"/>
              </a:spcBef>
              <a:spcAft>
                <a:spcPts val="0"/>
              </a:spcAft>
              <a:buSzPts val="585"/>
              <a:buChar char="⚫"/>
              <a:defRPr sz="900"/>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0" name="Google Shape;80;p1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1" name="Google Shape;81;p1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2" name="Google Shape;82;p15"/>
          <p:cNvSpPr txBox="1">
            <a:spLocks noGrp="1"/>
          </p:cNvSpPr>
          <p:nvPr>
            <p:ph type="sldNum" idx="12"/>
          </p:nvPr>
        </p:nvSpPr>
        <p:spPr>
          <a:xfrm>
            <a:off x="8077200" y="4767263"/>
            <a:ext cx="6096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
        <p:nvSpPr>
          <p:cNvPr id="83" name="Google Shape;83;p15"/>
          <p:cNvSpPr>
            <a:spLocks noGrp="1"/>
          </p:cNvSpPr>
          <p:nvPr>
            <p:ph type="pic" idx="2"/>
          </p:nvPr>
        </p:nvSpPr>
        <p:spPr>
          <a:xfrm rot="420000">
            <a:off x="3485793" y="899638"/>
            <a:ext cx="4617720" cy="2948940"/>
          </a:xfrm>
          <a:prstGeom prst="rect">
            <a:avLst/>
          </a:prstGeom>
          <a:solidFill>
            <a:schemeClr val="lt2"/>
          </a:solidFill>
          <a:ln w="9525" cap="rnd" cmpd="sng">
            <a:solidFill>
              <a:srgbClr val="C0C0C0"/>
            </a:solidFill>
            <a:prstDash val="solid"/>
            <a:round/>
            <a:headEnd type="none" w="sm" len="sm"/>
            <a:tailEnd type="none" w="sm" len="sm"/>
          </a:ln>
        </p:spPr>
      </p:sp>
      <p:sp>
        <p:nvSpPr>
          <p:cNvPr id="84" name="Google Shape;84;p15"/>
          <p:cNvSpPr/>
          <p:nvPr/>
        </p:nvSpPr>
        <p:spPr>
          <a:xfrm rot="10800000" flipH="1">
            <a:off x="-9525" y="4362450"/>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8F3100">
                  <a:alpha val="43921"/>
                </a:srgbClr>
              </a:gs>
              <a:gs pos="100000">
                <a:srgbClr val="FF6100">
                  <a:alpha val="54117"/>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onstantia"/>
              <a:ea typeface="Constantia"/>
              <a:cs typeface="Constantia"/>
              <a:sym typeface="Constantia"/>
            </a:endParaRPr>
          </a:p>
        </p:txBody>
      </p:sp>
      <p:sp>
        <p:nvSpPr>
          <p:cNvPr id="85" name="Google Shape;85;p15"/>
          <p:cNvSpPr/>
          <p:nvPr/>
        </p:nvSpPr>
        <p:spPr>
          <a:xfrm rot="10800000" flipH="1">
            <a:off x="4381500" y="4664869"/>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D55100">
                  <a:alpha val="29019"/>
                </a:srgbClr>
              </a:gs>
              <a:gs pos="80000">
                <a:srgbClr val="B93700">
                  <a:alpha val="43921"/>
                </a:srgbClr>
              </a:gs>
              <a:gs pos="100000">
                <a:srgbClr val="B93700">
                  <a:alpha val="4392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onstantia"/>
              <a:ea typeface="Constantia"/>
              <a:cs typeface="Constantia"/>
              <a:sym typeface="Constant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2926080" y="-1017270"/>
            <a:ext cx="3291840" cy="8229600"/>
          </a:xfrm>
          <a:prstGeom prst="rect">
            <a:avLst/>
          </a:prstGeom>
          <a:noFill/>
          <a:ln>
            <a:noFill/>
          </a:ln>
        </p:spPr>
        <p:txBody>
          <a:bodyPr spcFirstLastPara="1" wrap="square" lIns="91425" tIns="45700" rIns="91425" bIns="45700" anchor="t" anchorCtr="0">
            <a:norm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lnSpc>
                <a:spcPct val="100000"/>
              </a:lnSpc>
              <a:spcBef>
                <a:spcPts val="360"/>
              </a:spcBef>
              <a:spcAft>
                <a:spcPts val="0"/>
              </a:spcAft>
              <a:buSzPts val="1440"/>
              <a:buChar char="⚫"/>
              <a:defRPr/>
            </a:lvl6pPr>
            <a:lvl7pPr marL="3200400" lvl="6" indent="-320039" algn="l">
              <a:lnSpc>
                <a:spcPct val="100000"/>
              </a:lnSpc>
              <a:spcBef>
                <a:spcPts val="360"/>
              </a:spcBef>
              <a:spcAft>
                <a:spcPts val="0"/>
              </a:spcAft>
              <a:buSzPts val="144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16"/>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0" name="Google Shape;90;p16"/>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1" name="Google Shape;91;p16"/>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9525" y="-5358"/>
            <a:ext cx="9163050" cy="78105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onstantia"/>
              <a:ea typeface="Constantia"/>
              <a:cs typeface="Constantia"/>
              <a:sym typeface="Constantia"/>
            </a:endParaRPr>
          </a:p>
        </p:txBody>
      </p:sp>
      <p:sp>
        <p:nvSpPr>
          <p:cNvPr id="11" name="Google Shape;11;p5"/>
          <p:cNvSpPr/>
          <p:nvPr/>
        </p:nvSpPr>
        <p:spPr>
          <a:xfrm>
            <a:off x="4381500" y="-5357"/>
            <a:ext cx="4762500" cy="478631"/>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onstantia"/>
              <a:ea typeface="Constantia"/>
              <a:cs typeface="Constantia"/>
              <a:sym typeface="Constantia"/>
            </a:endParaRPr>
          </a:p>
        </p:txBody>
      </p:sp>
      <p:sp>
        <p:nvSpPr>
          <p:cNvPr id="12" name="Google Shape;12;p5"/>
          <p:cNvSpPr txBox="1">
            <a:spLocks noGrp="1"/>
          </p:cNvSpPr>
          <p:nvPr>
            <p:ph type="title"/>
          </p:nvPr>
        </p:nvSpPr>
        <p:spPr>
          <a:xfrm>
            <a:off x="457200" y="528066"/>
            <a:ext cx="8229600" cy="857250"/>
          </a:xfrm>
          <a:prstGeom prst="rect">
            <a:avLst/>
          </a:prstGeom>
          <a:noFill/>
          <a:ln>
            <a:noFill/>
          </a:ln>
        </p:spPr>
        <p:txBody>
          <a:bodyPr spcFirstLastPara="1" wrap="square" lIns="0" tIns="45700" rIns="0" bIns="0" anchor="b" anchorCtr="0">
            <a:normAutofit/>
          </a:bodyPr>
          <a:lstStyle>
            <a:lvl1pPr marR="0" lvl="0" algn="l" rtl="0">
              <a:lnSpc>
                <a:spcPct val="100000"/>
              </a:lnSpc>
              <a:spcBef>
                <a:spcPts val="0"/>
              </a:spcBef>
              <a:spcAft>
                <a:spcPts val="0"/>
              </a:spcAft>
              <a:buClr>
                <a:schemeClr val="dk2"/>
              </a:buClr>
              <a:buSzPts val="5000"/>
              <a:buFont typeface="Constantia"/>
              <a:buNone/>
              <a:defRPr sz="5000" b="0" i="0" u="none" strike="noStrike" cap="none">
                <a:solidFill>
                  <a:schemeClr val="dk2"/>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
          <p:cNvSpPr txBox="1">
            <a:spLocks noGrp="1"/>
          </p:cNvSpPr>
          <p:nvPr>
            <p:ph type="body" idx="1"/>
          </p:nvPr>
        </p:nvSpPr>
        <p:spPr>
          <a:xfrm>
            <a:off x="457200" y="1451610"/>
            <a:ext cx="8229600" cy="3291840"/>
          </a:xfrm>
          <a:prstGeom prst="rect">
            <a:avLst/>
          </a:prstGeom>
          <a:noFill/>
          <a:ln>
            <a:noFill/>
          </a:ln>
        </p:spPr>
        <p:txBody>
          <a:bodyPr spcFirstLastPara="1" wrap="square" lIns="91425" tIns="45700" rIns="91425" bIns="45700" anchor="t" anchorCtr="0">
            <a:normAutofit/>
          </a:bodyPr>
          <a:lstStyle>
            <a:lvl1pPr marL="457200" marR="0" lvl="0" indent="-385445" algn="l" rtl="0">
              <a:lnSpc>
                <a:spcPct val="100000"/>
              </a:lnSpc>
              <a:spcBef>
                <a:spcPts val="520"/>
              </a:spcBef>
              <a:spcAft>
                <a:spcPts val="0"/>
              </a:spcAft>
              <a:buClr>
                <a:schemeClr val="accent3"/>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chemeClr val="accent3"/>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chemeClr val="accent4"/>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lnSpc>
                <a:spcPct val="100000"/>
              </a:lnSpc>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lnSpc>
                <a:spcPct val="100000"/>
              </a:lnSpc>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lnSpc>
                <a:spcPct val="100000"/>
              </a:lnSpc>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lnSpc>
                <a:spcPct val="100000"/>
              </a:lnSpc>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dirty="0"/>
          </a:p>
        </p:txBody>
      </p:sp>
      <p:sp>
        <p:nvSpPr>
          <p:cNvPr id="14" name="Google Shape;14;p5"/>
          <p:cNvSpPr txBox="1">
            <a:spLocks noGrp="1"/>
          </p:cNvSpPr>
          <p:nvPr>
            <p:ph type="dt" idx="10"/>
          </p:nvPr>
        </p:nvSpPr>
        <p:spPr>
          <a:xfrm>
            <a:off x="457200" y="4767263"/>
            <a:ext cx="21336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dirty="0"/>
          </a:p>
        </p:txBody>
      </p:sp>
      <p:sp>
        <p:nvSpPr>
          <p:cNvPr id="15" name="Google Shape;15;p5"/>
          <p:cNvSpPr txBox="1">
            <a:spLocks noGrp="1"/>
          </p:cNvSpPr>
          <p:nvPr>
            <p:ph type="ftr" idx="11"/>
          </p:nvPr>
        </p:nvSpPr>
        <p:spPr>
          <a:xfrm>
            <a:off x="2667000" y="4767263"/>
            <a:ext cx="3352800" cy="273844"/>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6A2D98"/>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nstantia"/>
                <a:ea typeface="Constantia"/>
                <a:cs typeface="Constantia"/>
                <a:sym typeface="Constantia"/>
              </a:defRPr>
            </a:lvl9pPr>
          </a:lstStyle>
          <a:p>
            <a:endParaRPr dirty="0"/>
          </a:p>
        </p:txBody>
      </p:sp>
      <p:sp>
        <p:nvSpPr>
          <p:cNvPr id="16" name="Google Shape;16;p5"/>
          <p:cNvSpPr txBox="1">
            <a:spLocks noGrp="1"/>
          </p:cNvSpPr>
          <p:nvPr>
            <p:ph type="sldNum" idx="12"/>
          </p:nvPr>
        </p:nvSpPr>
        <p:spPr>
          <a:xfrm>
            <a:off x="7924800" y="4767263"/>
            <a:ext cx="762000" cy="273844"/>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A2D98"/>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dirty="0"/>
          </a:p>
        </p:txBody>
      </p:sp>
      <p:grpSp>
        <p:nvGrpSpPr>
          <p:cNvPr id="17" name="Google Shape;17;p5"/>
          <p:cNvGrpSpPr/>
          <p:nvPr/>
        </p:nvGrpSpPr>
        <p:grpSpPr>
          <a:xfrm>
            <a:off x="-29294" y="-12085"/>
            <a:ext cx="9198255" cy="814700"/>
            <a:chOff x="-29322" y="-1971"/>
            <a:chExt cx="9198255" cy="1086266"/>
          </a:xfrm>
        </p:grpSpPr>
        <p:sp>
          <p:nvSpPr>
            <p:cNvPr id="18" name="Google Shape;18;p5"/>
            <p:cNvSpPr/>
            <p:nvPr/>
          </p:nvSpPr>
          <p:spPr>
            <a:xfrm rot="-164308">
              <a:off x="-19045" y="216550"/>
              <a:ext cx="9163050" cy="649224"/>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775" cap="flat" cmpd="sng">
              <a:solidFill>
                <a:srgbClr val="DF65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onstantia"/>
                <a:ea typeface="Constantia"/>
                <a:cs typeface="Constantia"/>
                <a:sym typeface="Constantia"/>
              </a:endParaRPr>
            </a:p>
          </p:txBody>
        </p:sp>
        <p:sp>
          <p:nvSpPr>
            <p:cNvPr id="19" name="Google Shape;19;p5"/>
            <p:cNvSpPr/>
            <p:nvPr/>
          </p:nvSpPr>
          <p:spPr>
            <a:xfrm rot="-164308">
              <a:off x="-14309" y="290003"/>
              <a:ext cx="9175812" cy="530352"/>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onstantia"/>
                <a:ea typeface="Constantia"/>
                <a:cs typeface="Constantia"/>
                <a:sym typeface="Constantia"/>
              </a:endParaRPr>
            </a:p>
          </p:txBody>
        </p:sp>
      </p:grpSp>
      <p:sp>
        <p:nvSpPr>
          <p:cNvPr id="20" name="Google Shape;20;p5"/>
          <p:cNvSpPr/>
          <p:nvPr/>
        </p:nvSpPr>
        <p:spPr>
          <a:xfrm>
            <a:off x="0" y="4497169"/>
            <a:ext cx="9144000" cy="646331"/>
          </a:xfrm>
          <a:prstGeom prst="rect">
            <a:avLst/>
          </a:pr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3E1A5A"/>
                </a:solidFill>
                <a:latin typeface="Times New Roman"/>
                <a:ea typeface="Times New Roman"/>
                <a:cs typeface="Times New Roman"/>
                <a:sym typeface="Times New Roman"/>
              </a:rPr>
              <a:t>                                  </a:t>
            </a:r>
            <a:r>
              <a:rPr lang="en-US" sz="1000" b="1" i="0" u="none" strike="noStrike" cap="none" dirty="0" err="1">
                <a:solidFill>
                  <a:schemeClr val="lt1"/>
                </a:solidFill>
                <a:latin typeface="Times New Roman"/>
                <a:ea typeface="Times New Roman"/>
                <a:cs typeface="Times New Roman"/>
                <a:sym typeface="Times New Roman"/>
              </a:rPr>
              <a:t>Excelssior</a:t>
            </a:r>
            <a:r>
              <a:rPr lang="en-US" sz="1000" b="1" i="0" u="none" strike="noStrike" cap="none" dirty="0">
                <a:solidFill>
                  <a:schemeClr val="lt1"/>
                </a:solidFill>
                <a:latin typeface="Times New Roman"/>
                <a:ea typeface="Times New Roman"/>
                <a:cs typeface="Times New Roman"/>
                <a:sym typeface="Times New Roman"/>
              </a:rPr>
              <a:t> Education Society’s </a:t>
            </a:r>
            <a:endParaRPr sz="1100" b="1" i="0"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lt1"/>
                </a:solidFill>
                <a:latin typeface="Times New Roman"/>
                <a:ea typeface="Times New Roman"/>
                <a:cs typeface="Times New Roman"/>
                <a:sym typeface="Times New Roman"/>
              </a:rPr>
              <a:t>       </a:t>
            </a:r>
            <a:r>
              <a:rPr lang="en-US" sz="1100" b="1" i="0" u="none" strike="noStrike" cap="none" dirty="0">
                <a:solidFill>
                  <a:schemeClr val="lt1"/>
                </a:solidFill>
                <a:latin typeface="Times New Roman"/>
                <a:ea typeface="Times New Roman"/>
                <a:cs typeface="Times New Roman"/>
                <a:sym typeface="Times New Roman"/>
              </a:rPr>
              <a:t>K.C.  COLLEGE  OF  ENGINEERING  &amp;  MANAGEMENT STUDIES &amp; RESEARCH</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lt1"/>
                </a:solidFill>
                <a:latin typeface="Times New Roman"/>
                <a:ea typeface="Times New Roman"/>
                <a:cs typeface="Times New Roman"/>
                <a:sym typeface="Times New Roman"/>
              </a:rPr>
              <a:t>                                      (Affiliated to the University of Mumbai)</a:t>
            </a:r>
            <a:endParaRPr sz="1400" b="0" i="0" u="none" strike="noStrike" cap="none" dirty="0">
              <a:solidFill>
                <a:srgbClr val="000000"/>
              </a:solidFill>
              <a:latin typeface="Arial"/>
              <a:ea typeface="Arial"/>
              <a:cs typeface="Arial"/>
              <a:sym typeface="Arial"/>
            </a:endParaRPr>
          </a:p>
        </p:txBody>
      </p:sp>
      <p:sp>
        <p:nvSpPr>
          <p:cNvPr id="21" name="Google Shape;21;p5"/>
          <p:cNvSpPr/>
          <p:nvPr/>
        </p:nvSpPr>
        <p:spPr>
          <a:xfrm>
            <a:off x="6096000" y="4476750"/>
            <a:ext cx="3048000" cy="685800"/>
          </a:xfrm>
          <a:prstGeom prst="triangle">
            <a:avLst>
              <a:gd name="adj" fmla="val 100000"/>
            </a:avLst>
          </a:prstGeom>
          <a:solidFill>
            <a:srgbClr val="FF6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onstantia"/>
              <a:ea typeface="Constantia"/>
              <a:cs typeface="Constantia"/>
              <a:sym typeface="Constantia"/>
            </a:endParaRPr>
          </a:p>
        </p:txBody>
      </p:sp>
      <p:pic>
        <p:nvPicPr>
          <p:cNvPr id="22" name="Google Shape;22;p5" descr="college_logo.jpg"/>
          <p:cNvPicPr preferRelativeResize="0"/>
          <p:nvPr/>
        </p:nvPicPr>
        <p:blipFill rotWithShape="1">
          <a:blip r:embed="rId12">
            <a:alphaModFix/>
          </a:blip>
          <a:srcRect/>
          <a:stretch/>
        </p:blipFill>
        <p:spPr>
          <a:xfrm>
            <a:off x="8216630" y="4400550"/>
            <a:ext cx="927370" cy="8382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18"/>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02" name="Google Shape;102;p1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03" name="Google Shape;103;p1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5" name="Google Shape;175;p30"/>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6" name="Google Shape;176;p3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77" name="Google Shape;177;p3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78" name="Google Shape;178;p3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5" name="Google Shape;255;p43"/>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6" name="Google Shape;256;p4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257" name="Google Shape;257;p4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258" name="Google Shape;258;p4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a:spLocks noGrp="1"/>
          </p:cNvSpPr>
          <p:nvPr>
            <p:ph type="title"/>
          </p:nvPr>
        </p:nvSpPr>
        <p:spPr>
          <a:xfrm>
            <a:off x="428596" y="428610"/>
            <a:ext cx="8229600" cy="1928826"/>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1800"/>
              <a:buFont typeface="Times New Roman"/>
              <a:buNone/>
            </a:pPr>
            <a:r>
              <a:rPr lang="en-US" sz="1800" dirty="0">
                <a:latin typeface="Times New Roman"/>
                <a:ea typeface="Times New Roman"/>
                <a:cs typeface="Times New Roman"/>
                <a:sym typeface="Times New Roman"/>
              </a:rPr>
              <a:t>EXCELSSIOR EDUCATION SOCIETY’S </a:t>
            </a:r>
            <a:br>
              <a:rPr lang="en-US" sz="4400" dirty="0"/>
            </a:br>
            <a:r>
              <a:rPr lang="en-US" sz="2800" dirty="0"/>
              <a:t>K. C. COLLEGE OF ENGINEERING AND MANAGEMENT STUDIES AND RESEARCH</a:t>
            </a:r>
            <a:br>
              <a:rPr lang="en-US" sz="4400" dirty="0"/>
            </a:br>
            <a:r>
              <a:rPr lang="en-US" sz="1600" dirty="0">
                <a:latin typeface="Times New Roman"/>
                <a:ea typeface="Times New Roman"/>
                <a:cs typeface="Times New Roman"/>
                <a:sym typeface="Times New Roman"/>
              </a:rPr>
              <a:t>(Affiliated to the University of Mumbai)</a:t>
            </a:r>
            <a:br>
              <a:rPr lang="en-US" sz="1600" dirty="0">
                <a:latin typeface="Times New Roman"/>
                <a:ea typeface="Times New Roman"/>
                <a:cs typeface="Times New Roman"/>
                <a:sym typeface="Times New Roman"/>
              </a:rPr>
            </a:br>
            <a:r>
              <a:rPr lang="en-US" sz="1600" dirty="0">
                <a:latin typeface="Times New Roman"/>
                <a:ea typeface="Times New Roman"/>
                <a:cs typeface="Times New Roman"/>
                <a:sym typeface="Times New Roman"/>
              </a:rPr>
              <a:t>Mith Bunder Road, Near Hume Pipe, Kopari, Thane(E)-400603</a:t>
            </a:r>
            <a:endParaRPr sz="4400" dirty="0">
              <a:latin typeface="Times New Roman"/>
              <a:ea typeface="Times New Roman"/>
              <a:cs typeface="Times New Roman"/>
              <a:sym typeface="Times New Roman"/>
            </a:endParaRPr>
          </a:p>
        </p:txBody>
      </p:sp>
      <p:pic>
        <p:nvPicPr>
          <p:cNvPr id="333" name="Google Shape;333;p1" descr="https://encrypted-tbn0.gstatic.com/images?q=tbn:ANd9GcTcpmXAV9L1EGCOPw5DbK86H0UXEjvRhomPS4wEb3LzgpCrME8sSQ"/>
          <p:cNvPicPr preferRelativeResize="0">
            <a:picLocks noGrp="1"/>
          </p:cNvPicPr>
          <p:nvPr>
            <p:ph type="body" idx="1"/>
          </p:nvPr>
        </p:nvPicPr>
        <p:blipFill rotWithShape="1">
          <a:blip r:embed="rId3">
            <a:alphaModFix/>
          </a:blip>
          <a:srcRect/>
          <a:stretch/>
        </p:blipFill>
        <p:spPr>
          <a:xfrm>
            <a:off x="1142976" y="3677094"/>
            <a:ext cx="1500198" cy="792045"/>
          </a:xfrm>
          <a:prstGeom prst="rect">
            <a:avLst/>
          </a:prstGeom>
          <a:noFill/>
          <a:ln>
            <a:noFill/>
          </a:ln>
        </p:spPr>
      </p:pic>
      <p:pic>
        <p:nvPicPr>
          <p:cNvPr id="334" name="Google Shape;334;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071933" y="3643320"/>
            <a:ext cx="1192647" cy="843372"/>
          </a:xfrm>
          <a:prstGeom prst="rect">
            <a:avLst/>
          </a:prstGeom>
          <a:noFill/>
          <a:ln>
            <a:noFill/>
          </a:ln>
        </p:spPr>
      </p:pic>
      <p:pic>
        <p:nvPicPr>
          <p:cNvPr id="335" name="Google Shape;335;p1" descr="http://mu.ac.in/portal/wp-content/uploads/2014/03/unilogo1.jpg"/>
          <p:cNvPicPr preferRelativeResize="0"/>
          <p:nvPr/>
        </p:nvPicPr>
        <p:blipFill rotWithShape="1">
          <a:blip r:embed="rId5">
            <a:alphaModFix/>
          </a:blip>
          <a:srcRect/>
          <a:stretch/>
        </p:blipFill>
        <p:spPr>
          <a:xfrm>
            <a:off x="7000891" y="3643320"/>
            <a:ext cx="1143007" cy="857256"/>
          </a:xfrm>
          <a:prstGeom prst="rect">
            <a:avLst/>
          </a:prstGeom>
          <a:noFill/>
          <a:ln>
            <a:noFill/>
          </a:ln>
        </p:spPr>
      </p:pic>
      <p:pic>
        <p:nvPicPr>
          <p:cNvPr id="336" name="Google Shape;336;p1"/>
          <p:cNvPicPr preferRelativeResize="0"/>
          <p:nvPr/>
        </p:nvPicPr>
        <p:blipFill rotWithShape="1">
          <a:blip r:embed="rId6">
            <a:alphaModFix/>
          </a:blip>
          <a:srcRect/>
          <a:stretch/>
        </p:blipFill>
        <p:spPr>
          <a:xfrm>
            <a:off x="142844" y="928676"/>
            <a:ext cx="952493" cy="1229108"/>
          </a:xfrm>
          <a:prstGeom prst="rect">
            <a:avLst/>
          </a:prstGeom>
          <a:noFill/>
          <a:ln>
            <a:noFill/>
          </a:ln>
        </p:spPr>
      </p:pic>
      <p:sp>
        <p:nvSpPr>
          <p:cNvPr id="337" name="Google Shape;337;p1"/>
          <p:cNvSpPr txBox="1"/>
          <p:nvPr/>
        </p:nvSpPr>
        <p:spPr>
          <a:xfrm>
            <a:off x="1428728" y="2714626"/>
            <a:ext cx="66438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Department of Information Technology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a:ea typeface="Times New Roman"/>
                <a:cs typeface="Times New Roman"/>
                <a:sym typeface="Times New Roman"/>
              </a:rPr>
              <a:t>Academic Year 2024-25(</a:t>
            </a:r>
            <a:r>
              <a:rPr lang="en-US" sz="2800" b="1" dirty="0">
                <a:solidFill>
                  <a:schemeClr val="dk1"/>
                </a:solidFill>
                <a:latin typeface="Times New Roman"/>
                <a:ea typeface="Times New Roman"/>
                <a:cs typeface="Times New Roman"/>
                <a:sym typeface="Times New Roman"/>
              </a:rPr>
              <a:t>Even</a:t>
            </a:r>
            <a:r>
              <a:rPr lang="en-US" sz="2800" b="1" i="0" u="none" strike="noStrike" cap="none" dirty="0">
                <a:solidFill>
                  <a:schemeClr val="dk1"/>
                </a:solidFill>
                <a:latin typeface="Times New Roman"/>
                <a:ea typeface="Times New Roman"/>
                <a:cs typeface="Times New Roman"/>
                <a:sym typeface="Times New Roman"/>
              </a:rPr>
              <a:t> Semester)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B8D1A8-C799-ED59-781E-9B478F559F9F}"/>
              </a:ext>
            </a:extLst>
          </p:cNvPr>
          <p:cNvGraphicFramePr>
            <a:graphicFrameLocks noGrp="1"/>
          </p:cNvGraphicFramePr>
          <p:nvPr>
            <p:extLst>
              <p:ext uri="{D42A27DB-BD31-4B8C-83A1-F6EECF244321}">
                <p14:modId xmlns:p14="http://schemas.microsoft.com/office/powerpoint/2010/main" val="3720897280"/>
              </p:ext>
            </p:extLst>
          </p:nvPr>
        </p:nvGraphicFramePr>
        <p:xfrm>
          <a:off x="126379" y="609600"/>
          <a:ext cx="8958146" cy="3828586"/>
        </p:xfrm>
        <a:graphic>
          <a:graphicData uri="http://schemas.openxmlformats.org/drawingml/2006/table">
            <a:tbl>
              <a:tblPr firstRow="1" bandRow="1">
                <a:tableStyleId>{5C22544A-7EE6-4342-B048-85BDC9FD1C3A}</a:tableStyleId>
              </a:tblPr>
              <a:tblGrid>
                <a:gridCol w="608086">
                  <a:extLst>
                    <a:ext uri="{9D8B030D-6E8A-4147-A177-3AD203B41FA5}">
                      <a16:colId xmlns:a16="http://schemas.microsoft.com/office/drawing/2014/main" val="1096623416"/>
                    </a:ext>
                  </a:extLst>
                </a:gridCol>
                <a:gridCol w="526513">
                  <a:extLst>
                    <a:ext uri="{9D8B030D-6E8A-4147-A177-3AD203B41FA5}">
                      <a16:colId xmlns:a16="http://schemas.microsoft.com/office/drawing/2014/main" val="2659044729"/>
                    </a:ext>
                  </a:extLst>
                </a:gridCol>
                <a:gridCol w="1861337">
                  <a:extLst>
                    <a:ext uri="{9D8B030D-6E8A-4147-A177-3AD203B41FA5}">
                      <a16:colId xmlns:a16="http://schemas.microsoft.com/office/drawing/2014/main" val="519306091"/>
                    </a:ext>
                  </a:extLst>
                </a:gridCol>
                <a:gridCol w="1149432">
                  <a:extLst>
                    <a:ext uri="{9D8B030D-6E8A-4147-A177-3AD203B41FA5}">
                      <a16:colId xmlns:a16="http://schemas.microsoft.com/office/drawing/2014/main" val="4140207415"/>
                    </a:ext>
                  </a:extLst>
                </a:gridCol>
                <a:gridCol w="2335939">
                  <a:extLst>
                    <a:ext uri="{9D8B030D-6E8A-4147-A177-3AD203B41FA5}">
                      <a16:colId xmlns:a16="http://schemas.microsoft.com/office/drawing/2014/main" val="123960525"/>
                    </a:ext>
                  </a:extLst>
                </a:gridCol>
                <a:gridCol w="2476839">
                  <a:extLst>
                    <a:ext uri="{9D8B030D-6E8A-4147-A177-3AD203B41FA5}">
                      <a16:colId xmlns:a16="http://schemas.microsoft.com/office/drawing/2014/main" val="2150614991"/>
                    </a:ext>
                  </a:extLst>
                </a:gridCol>
              </a:tblGrid>
              <a:tr h="319628">
                <a:tc>
                  <a:txBody>
                    <a:bodyPr/>
                    <a:lstStyle/>
                    <a:p>
                      <a:r>
                        <a:rPr lang="en-IN" sz="1200" dirty="0">
                          <a:latin typeface="Times New Roman" panose="02020603050405020304" pitchFamily="18" charset="0"/>
                          <a:cs typeface="Times New Roman" panose="02020603050405020304" pitchFamily="18" charset="0"/>
                        </a:rPr>
                        <a:t>Sr.no</a:t>
                      </a:r>
                    </a:p>
                  </a:txBody>
                  <a:tcPr/>
                </a:tc>
                <a:tc>
                  <a:txBody>
                    <a:bodyPr/>
                    <a:lstStyle/>
                    <a:p>
                      <a:r>
                        <a:rPr lang="en-IN" sz="1200" dirty="0">
                          <a:latin typeface="Times New Roman" panose="02020603050405020304" pitchFamily="18" charset="0"/>
                          <a:cs typeface="Times New Roman" panose="02020603050405020304" pitchFamily="18" charset="0"/>
                        </a:rPr>
                        <a:t>Year</a:t>
                      </a:r>
                    </a:p>
                  </a:txBody>
                  <a:tcPr/>
                </a:tc>
                <a:tc>
                  <a:txBody>
                    <a:bodyPr/>
                    <a:lstStyle/>
                    <a:p>
                      <a:r>
                        <a:rPr lang="en-IN" sz="1200" dirty="0">
                          <a:latin typeface="Times New Roman" panose="02020603050405020304" pitchFamily="18" charset="0"/>
                          <a:cs typeface="Times New Roman" panose="02020603050405020304" pitchFamily="18" charset="0"/>
                        </a:rPr>
                        <a:t>Title</a:t>
                      </a:r>
                    </a:p>
                  </a:txBody>
                  <a:tcPr/>
                </a:tc>
                <a:tc>
                  <a:txBody>
                    <a:bodyPr/>
                    <a:lstStyle/>
                    <a:p>
                      <a:r>
                        <a:rPr lang="en-IN" sz="1200" dirty="0">
                          <a:latin typeface="Times New Roman" panose="02020603050405020304" pitchFamily="18" charset="0"/>
                          <a:cs typeface="Times New Roman" panose="02020603050405020304" pitchFamily="18" charset="0"/>
                        </a:rPr>
                        <a:t>Author</a:t>
                      </a:r>
                    </a:p>
                  </a:txBody>
                  <a:tcPr/>
                </a:tc>
                <a:tc>
                  <a:txBody>
                    <a:bodyPr/>
                    <a:lstStyle/>
                    <a:p>
                      <a:r>
                        <a:rPr lang="en-IN" sz="1200" dirty="0">
                          <a:latin typeface="Times New Roman" panose="02020603050405020304" pitchFamily="18" charset="0"/>
                          <a:cs typeface="Times New Roman" panose="02020603050405020304" pitchFamily="18" charset="0"/>
                        </a:rPr>
                        <a:t>Objective</a:t>
                      </a:r>
                    </a:p>
                  </a:txBody>
                  <a:tcPr/>
                </a:tc>
                <a:tc>
                  <a:txBody>
                    <a:bodyPr/>
                    <a:lstStyle/>
                    <a:p>
                      <a:r>
                        <a:rPr lang="en-IN" sz="1200"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792929941"/>
                  </a:ext>
                </a:extLst>
              </a:tr>
              <a:tr h="853430">
                <a:tc>
                  <a:txBody>
                    <a:bodyPr/>
                    <a:lstStyle/>
                    <a:p>
                      <a:r>
                        <a:rPr lang="en-IN" sz="1200" dirty="0">
                          <a:latin typeface="Times New Roman" panose="02020603050405020304" pitchFamily="18" charset="0"/>
                          <a:cs typeface="Times New Roman" panose="02020603050405020304" pitchFamily="18" charset="0"/>
                        </a:rPr>
                        <a:t>5</a:t>
                      </a:r>
                    </a:p>
                  </a:txBody>
                  <a:tcPr/>
                </a:tc>
                <a:tc>
                  <a:txBody>
                    <a:bodyPr/>
                    <a:lstStyle/>
                    <a:p>
                      <a:r>
                        <a:rPr lang="en-IN" sz="1200" dirty="0">
                          <a:latin typeface="Times New Roman" panose="02020603050405020304" pitchFamily="18" charset="0"/>
                          <a:cs typeface="Times New Roman" panose="02020603050405020304" pitchFamily="18" charset="0"/>
                        </a:rPr>
                        <a:t>2021</a:t>
                      </a:r>
                    </a:p>
                  </a:txBody>
                  <a:tcPr/>
                </a:tc>
                <a:tc>
                  <a:txBody>
                    <a:bodyPr/>
                    <a:lstStyle/>
                    <a:p>
                      <a:r>
                        <a:rPr lang="en-US" sz="1200" dirty="0">
                          <a:latin typeface="Times New Roman" panose="02020603050405020304" pitchFamily="18" charset="0"/>
                          <a:cs typeface="Times New Roman" panose="02020603050405020304" pitchFamily="18" charset="0"/>
                        </a:rPr>
                        <a:t>Natural Language Processing for Legal Text: Challenges and Opportunities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err="1">
                          <a:latin typeface="Times New Roman" panose="02020603050405020304" pitchFamily="18" charset="0"/>
                          <a:cs typeface="Times New Roman" panose="02020603050405020304" pitchFamily="18" charset="0"/>
                        </a:rPr>
                        <a:t>Chalkidis</a:t>
                      </a:r>
                      <a:r>
                        <a:rPr lang="en-IN" sz="1200" dirty="0">
                          <a:latin typeface="Times New Roman" panose="02020603050405020304" pitchFamily="18" charset="0"/>
                          <a:cs typeface="Times New Roman" panose="02020603050405020304" pitchFamily="18" charset="0"/>
                        </a:rPr>
                        <a:t>, I. &amp; </a:t>
                      </a:r>
                      <a:r>
                        <a:rPr lang="en-IN" sz="1200" dirty="0" err="1">
                          <a:latin typeface="Times New Roman" panose="02020603050405020304" pitchFamily="18" charset="0"/>
                          <a:cs typeface="Times New Roman" panose="02020603050405020304" pitchFamily="18" charset="0"/>
                        </a:rPr>
                        <a:t>Androutsopoulos</a:t>
                      </a:r>
                      <a:r>
                        <a:rPr lang="en-IN" sz="1200" dirty="0">
                          <a:latin typeface="Times New Roman" panose="02020603050405020304" pitchFamily="18" charset="0"/>
                          <a:cs typeface="Times New Roman" panose="02020603050405020304" pitchFamily="18" charset="0"/>
                        </a:rPr>
                        <a:t>, I.</a:t>
                      </a:r>
                    </a:p>
                  </a:txBody>
                  <a:tcPr/>
                </a:tc>
                <a:tc>
                  <a:txBody>
                    <a:bodyPr/>
                    <a:lstStyle/>
                    <a:p>
                      <a:r>
                        <a:rPr lang="en-US" sz="1200" dirty="0">
                          <a:latin typeface="Times New Roman" panose="02020603050405020304" pitchFamily="18" charset="0"/>
                          <a:cs typeface="Times New Roman" panose="02020603050405020304" pitchFamily="18" charset="0"/>
                        </a:rPr>
                        <a:t>To analyze the challenges of applying NLP to legal texts.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Review of advancements in NLP models like BERT and GPT-3 for legal document interpretation.</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12146328"/>
                  </a:ext>
                </a:extLst>
              </a:tr>
              <a:tr h="1022920">
                <a:tc>
                  <a:txBody>
                    <a:bodyPr/>
                    <a:lstStyle/>
                    <a:p>
                      <a:r>
                        <a:rPr lang="en-IN" sz="1200" dirty="0">
                          <a:latin typeface="Times New Roman" panose="02020603050405020304" pitchFamily="18" charset="0"/>
                          <a:cs typeface="Times New Roman" panose="02020603050405020304" pitchFamily="18" charset="0"/>
                        </a:rPr>
                        <a:t>6</a:t>
                      </a:r>
                    </a:p>
                  </a:txBody>
                  <a:tcPr/>
                </a:tc>
                <a:tc>
                  <a:txBody>
                    <a:bodyPr/>
                    <a:lstStyle/>
                    <a:p>
                      <a:r>
                        <a:rPr lang="en-IN" sz="1200" dirty="0">
                          <a:latin typeface="Times New Roman" panose="02020603050405020304" pitchFamily="18" charset="0"/>
                          <a:cs typeface="Times New Roman" panose="02020603050405020304" pitchFamily="18" charset="0"/>
                        </a:rPr>
                        <a:t>2020</a:t>
                      </a:r>
                    </a:p>
                  </a:txBody>
                  <a:tcPr/>
                </a:tc>
                <a:tc>
                  <a:txBody>
                    <a:bodyPr/>
                    <a:lstStyle/>
                    <a:p>
                      <a:r>
                        <a:rPr lang="en-US" sz="1200" dirty="0">
                          <a:latin typeface="Times New Roman" panose="02020603050405020304" pitchFamily="18" charset="0"/>
                          <a:cs typeface="Times New Roman" panose="02020603050405020304" pitchFamily="18" charset="0"/>
                        </a:rPr>
                        <a:t>Ethical Challenges in AI-Powered Legal Decision-Making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err="1">
                          <a:latin typeface="Times New Roman" panose="02020603050405020304" pitchFamily="18" charset="0"/>
                          <a:cs typeface="Times New Roman" panose="02020603050405020304" pitchFamily="18" charset="0"/>
                        </a:rPr>
                        <a:t>Wischmeyer</a:t>
                      </a:r>
                      <a:r>
                        <a:rPr lang="en-IN" sz="1200" dirty="0">
                          <a:latin typeface="Times New Roman" panose="02020603050405020304" pitchFamily="18" charset="0"/>
                          <a:cs typeface="Times New Roman" panose="02020603050405020304" pitchFamily="18" charset="0"/>
                        </a:rPr>
                        <a:t>, T. &amp; Rademacher, T.</a:t>
                      </a:r>
                    </a:p>
                  </a:txBody>
                  <a:tcPr/>
                </a:tc>
                <a:tc>
                  <a:txBody>
                    <a:bodyPr/>
                    <a:lstStyle/>
                    <a:p>
                      <a:r>
                        <a:rPr lang="en-US" sz="1200" dirty="0">
                          <a:latin typeface="Times New Roman" panose="02020603050405020304" pitchFamily="18" charset="0"/>
                          <a:cs typeface="Times New Roman" panose="02020603050405020304" pitchFamily="18" charset="0"/>
                        </a:rPr>
                        <a:t>To investigate ethical concerns in AI-based legal decision-making.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Examination of AI bias, transparency, and accountability in legal decision-making systems.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2662299"/>
                  </a:ext>
                </a:extLst>
              </a:tr>
              <a:tr h="816304">
                <a:tc>
                  <a:txBody>
                    <a:bodyPr/>
                    <a:lstStyle/>
                    <a:p>
                      <a:r>
                        <a:rPr lang="en-IN" sz="1200" dirty="0">
                          <a:latin typeface="Times New Roman" panose="02020603050405020304" pitchFamily="18" charset="0"/>
                          <a:cs typeface="Times New Roman" panose="02020603050405020304" pitchFamily="18" charset="0"/>
                        </a:rPr>
                        <a:t>7</a:t>
                      </a:r>
                    </a:p>
                  </a:txBody>
                  <a:tcPr/>
                </a:tc>
                <a:tc>
                  <a:txBody>
                    <a:bodyPr/>
                    <a:lstStyle/>
                    <a:p>
                      <a:r>
                        <a:rPr lang="en-IN" sz="1200" dirty="0">
                          <a:latin typeface="Times New Roman" panose="02020603050405020304" pitchFamily="18" charset="0"/>
                          <a:cs typeface="Times New Roman" panose="02020603050405020304" pitchFamily="18" charset="0"/>
                        </a:rPr>
                        <a:t>2019</a:t>
                      </a:r>
                    </a:p>
                  </a:txBody>
                  <a:tcPr/>
                </a:tc>
                <a:tc>
                  <a:txBody>
                    <a:bodyPr/>
                    <a:lstStyle/>
                    <a:p>
                      <a:r>
                        <a:rPr lang="en-US" sz="1200" dirty="0">
                          <a:latin typeface="Times New Roman" panose="02020603050405020304" pitchFamily="18" charset="0"/>
                          <a:cs typeface="Times New Roman" panose="02020603050405020304" pitchFamily="18" charset="0"/>
                        </a:rPr>
                        <a:t>Artificial Intelligence and the Future of Law: Predictive Justice Systems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Susskind, R..</a:t>
                      </a:r>
                    </a:p>
                  </a:txBody>
                  <a:tcPr/>
                </a:tc>
                <a:tc>
                  <a:txBody>
                    <a:bodyPr/>
                    <a:lstStyle/>
                    <a:p>
                      <a:r>
                        <a:rPr lang="en-US" sz="1200" dirty="0">
                          <a:latin typeface="Times New Roman" panose="02020603050405020304" pitchFamily="18" charset="0"/>
                          <a:cs typeface="Times New Roman" panose="02020603050405020304" pitchFamily="18" charset="0"/>
                        </a:rPr>
                        <a:t>To explore the concept of predictive justice using AI.</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Analysis of AI tools for predicting court outcomes based on case law and precedents.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8455294"/>
                  </a:ext>
                </a:extLst>
              </a:tr>
              <a:tr h="816304">
                <a:tc>
                  <a:txBody>
                    <a:bodyPr/>
                    <a:lstStyle/>
                    <a:p>
                      <a:r>
                        <a:rPr lang="en-IN" sz="1200" dirty="0">
                          <a:latin typeface="Times New Roman" panose="02020603050405020304" pitchFamily="18" charset="0"/>
                          <a:cs typeface="Times New Roman" panose="02020603050405020304" pitchFamily="18" charset="0"/>
                        </a:rPr>
                        <a:t>8</a:t>
                      </a:r>
                    </a:p>
                  </a:txBody>
                  <a:tcPr/>
                </a:tc>
                <a:tc>
                  <a:txBody>
                    <a:bodyPr/>
                    <a:lstStyle/>
                    <a:p>
                      <a:pPr algn="l"/>
                      <a:r>
                        <a:rPr lang="en-IN" sz="1200" dirty="0">
                          <a:latin typeface="Times New Roman" panose="02020603050405020304" pitchFamily="18" charset="0"/>
                          <a:cs typeface="Times New Roman" panose="02020603050405020304" pitchFamily="18" charset="0"/>
                        </a:rPr>
                        <a:t>2018</a:t>
                      </a:r>
                    </a:p>
                  </a:txBody>
                  <a:tcPr anchor="ctr"/>
                </a:tc>
                <a:tc>
                  <a:txBody>
                    <a:bodyPr/>
                    <a:lstStyle/>
                    <a:p>
                      <a:r>
                        <a:rPr lang="en-US" sz="1200" dirty="0">
                          <a:latin typeface="Times New Roman" panose="02020603050405020304" pitchFamily="18" charset="0"/>
                          <a:cs typeface="Times New Roman" panose="02020603050405020304" pitchFamily="18" charset="0"/>
                        </a:rPr>
                        <a:t>Smart Contracts and AI’s Impact on Transactional Law</a:t>
                      </a:r>
                    </a:p>
                  </a:txBody>
                  <a:tcPr anchor="ctr"/>
                </a:tc>
                <a:tc>
                  <a:txBody>
                    <a:bodyPr/>
                    <a:lstStyle/>
                    <a:p>
                      <a:r>
                        <a:rPr lang="en-IN" sz="1200" dirty="0">
                          <a:latin typeface="Times New Roman" panose="02020603050405020304" pitchFamily="18" charset="0"/>
                          <a:cs typeface="Times New Roman" panose="02020603050405020304" pitchFamily="18" charset="0"/>
                        </a:rPr>
                        <a:t>McGinnis, J. &amp; Pearce, R.</a:t>
                      </a:r>
                    </a:p>
                  </a:txBody>
                  <a:tcPr/>
                </a:tc>
                <a:tc>
                  <a:txBody>
                    <a:bodyPr/>
                    <a:lstStyle/>
                    <a:p>
                      <a:r>
                        <a:rPr lang="en-US" sz="1200" dirty="0">
                          <a:latin typeface="Times New Roman" panose="02020603050405020304" pitchFamily="18" charset="0"/>
                          <a:cs typeface="Times New Roman" panose="02020603050405020304" pitchFamily="18" charset="0"/>
                        </a:rPr>
                        <a:t>To investigate the role of AI in automating transactional law, including contract drafting.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Case study on the automation of contract generation using smart contracts and AI tools.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6448278"/>
                  </a:ext>
                </a:extLst>
              </a:tr>
            </a:tbl>
          </a:graphicData>
        </a:graphic>
      </p:graphicFrame>
    </p:spTree>
    <p:extLst>
      <p:ext uri="{BB962C8B-B14F-4D97-AF65-F5344CB8AC3E}">
        <p14:creationId xmlns:p14="http://schemas.microsoft.com/office/powerpoint/2010/main" val="394810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EC517-D598-B549-CB6A-6F209D9BC2DB}"/>
              </a:ext>
            </a:extLst>
          </p:cNvPr>
          <p:cNvSpPr>
            <a:spLocks noGrp="1"/>
          </p:cNvSpPr>
          <p:nvPr>
            <p:ph type="title"/>
          </p:nvPr>
        </p:nvSpPr>
        <p:spPr>
          <a:xfrm>
            <a:off x="457200" y="206238"/>
            <a:ext cx="8229600" cy="857250"/>
          </a:xfrm>
        </p:spPr>
        <p:txBody>
          <a:bodyPr>
            <a:normAutofit/>
          </a:bodyPr>
          <a:lstStyle/>
          <a:p>
            <a:pPr algn="ctr"/>
            <a:r>
              <a:rPr lang="en-IN" sz="4000" b="1" dirty="0">
                <a:latin typeface="Times New Roman" panose="02020603050405020304" pitchFamily="18" charset="0"/>
                <a:cs typeface="Times New Roman" panose="02020603050405020304" pitchFamily="18" charset="0"/>
              </a:rPr>
              <a:t>Algorithm for Project Development</a:t>
            </a:r>
          </a:p>
        </p:txBody>
      </p:sp>
      <p:sp>
        <p:nvSpPr>
          <p:cNvPr id="3" name="Rectangle 1">
            <a:extLst>
              <a:ext uri="{FF2B5EF4-FFF2-40B4-BE49-F238E27FC236}">
                <a16:creationId xmlns:a16="http://schemas.microsoft.com/office/drawing/2014/main" id="{6846DE93-9F96-CE45-6B49-18583DCDE0E9}"/>
              </a:ext>
            </a:extLst>
          </p:cNvPr>
          <p:cNvSpPr>
            <a:spLocks noChangeArrowheads="1"/>
          </p:cNvSpPr>
          <p:nvPr/>
        </p:nvSpPr>
        <p:spPr bwMode="auto">
          <a:xfrm>
            <a:off x="527825" y="1427614"/>
            <a:ext cx="7634868"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Authentication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registers/logs in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access the system.</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Lawyers log in to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 cases and documents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Chatbot Interaction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asks legal queries in the chatbot.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NLP processes the query and identifies intent.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Chatbot fetches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relevant legal sections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the database.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Response is displayed to the user.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Blog Section Access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 can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legal blogs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insights.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Clicking on a blog opens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detailed article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Legal Document Generation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533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a:extLst>
            <a:ext uri="{FF2B5EF4-FFF2-40B4-BE49-F238E27FC236}">
              <a16:creationId xmlns:a16="http://schemas.microsoft.com/office/drawing/2014/main" id="{AB4ABE98-124E-3823-AAEF-DF59C13CEF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568228-99AA-87AF-807C-3DE8027EF326}"/>
              </a:ext>
            </a:extLst>
          </p:cNvPr>
          <p:cNvSpPr txBox="1"/>
          <p:nvPr/>
        </p:nvSpPr>
        <p:spPr>
          <a:xfrm>
            <a:off x="490654" y="1025912"/>
            <a:ext cx="6675863" cy="184665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 fill in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application forms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legal documents.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Lawyers can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upload legal templates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user reference.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generates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customized legal documents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Storage &amp; Security</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and lawyer data is securely stored.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Legal documents are encrypted for privacy.</a:t>
            </a: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Times New Roman" panose="02020603050405020304" pitchFamily="18" charset="0"/>
                <a:cs typeface="Times New Roman" panose="02020603050405020304" pitchFamily="18" charset="0"/>
              </a:rPr>
              <a:t>end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6517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64F3-E163-EC30-5CDA-9EC8B850CB37}"/>
              </a:ext>
            </a:extLst>
          </p:cNvPr>
          <p:cNvSpPr>
            <a:spLocks noGrp="1"/>
          </p:cNvSpPr>
          <p:nvPr>
            <p:ph type="title"/>
          </p:nvPr>
        </p:nvSpPr>
        <p:spPr>
          <a:xfrm>
            <a:off x="914400" y="163793"/>
            <a:ext cx="8229600" cy="857250"/>
          </a:xfrm>
        </p:spPr>
        <p:txBody>
          <a:bodyPr>
            <a:normAutofit/>
          </a:bodyPr>
          <a:lstStyle/>
          <a:p>
            <a:r>
              <a:rPr lang="en-US" sz="4400" dirty="0"/>
              <a:t>		</a:t>
            </a:r>
            <a:r>
              <a:rPr lang="en-US" sz="4000" b="1" dirty="0">
                <a:latin typeface="Times New Roman" panose="02020603050405020304" pitchFamily="18" charset="0"/>
                <a:cs typeface="Times New Roman" panose="02020603050405020304" pitchFamily="18" charset="0"/>
              </a:rPr>
              <a:t>Block</a:t>
            </a:r>
            <a:r>
              <a:rPr lang="en-US" sz="4400" b="1" dirty="0">
                <a:latin typeface="Times New Roman" panose="02020603050405020304" pitchFamily="18" charset="0"/>
                <a:cs typeface="Times New Roman" panose="02020603050405020304" pitchFamily="18" charset="0"/>
              </a:rPr>
              <a:t> Diagram</a:t>
            </a:r>
            <a:endParaRPr lang="en-IN" sz="4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E050817-A61B-910C-D33E-8DD9826EEA1E}"/>
              </a:ext>
            </a:extLst>
          </p:cNvPr>
          <p:cNvPicPr>
            <a:picLocks noChangeAspect="1"/>
          </p:cNvPicPr>
          <p:nvPr/>
        </p:nvPicPr>
        <p:blipFill>
          <a:blip r:embed="rId2"/>
          <a:stretch>
            <a:fillRect/>
          </a:stretch>
        </p:blipFill>
        <p:spPr>
          <a:xfrm>
            <a:off x="62596" y="1021043"/>
            <a:ext cx="9081404" cy="3283327"/>
          </a:xfrm>
          <a:prstGeom prst="rect">
            <a:avLst/>
          </a:prstGeom>
        </p:spPr>
      </p:pic>
      <p:sp>
        <p:nvSpPr>
          <p:cNvPr id="4" name="Rectangle 3">
            <a:extLst>
              <a:ext uri="{FF2B5EF4-FFF2-40B4-BE49-F238E27FC236}">
                <a16:creationId xmlns:a16="http://schemas.microsoft.com/office/drawing/2014/main" id="{641393C5-92F5-0743-D8EE-94F07333DDA1}"/>
              </a:ext>
            </a:extLst>
          </p:cNvPr>
          <p:cNvSpPr/>
          <p:nvPr/>
        </p:nvSpPr>
        <p:spPr>
          <a:xfrm>
            <a:off x="2326888" y="3880624"/>
            <a:ext cx="126380" cy="3122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29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30B6B5-2E8E-5FA9-B2A7-E60D0EA7574B}"/>
              </a:ext>
            </a:extLst>
          </p:cNvPr>
          <p:cNvPicPr>
            <a:picLocks noChangeAspect="1"/>
          </p:cNvPicPr>
          <p:nvPr/>
        </p:nvPicPr>
        <p:blipFill>
          <a:blip r:embed="rId2"/>
          <a:stretch>
            <a:fillRect/>
          </a:stretch>
        </p:blipFill>
        <p:spPr>
          <a:xfrm>
            <a:off x="1916150" y="505522"/>
            <a:ext cx="5384181" cy="3977268"/>
          </a:xfrm>
          <a:prstGeom prst="rect">
            <a:avLst/>
          </a:prstGeom>
        </p:spPr>
      </p:pic>
      <p:sp>
        <p:nvSpPr>
          <p:cNvPr id="10" name="TextBox 9">
            <a:extLst>
              <a:ext uri="{FF2B5EF4-FFF2-40B4-BE49-F238E27FC236}">
                <a16:creationId xmlns:a16="http://schemas.microsoft.com/office/drawing/2014/main" id="{F4BB0E0E-9CDF-38B5-76D1-68EFEEF0C7FF}"/>
              </a:ext>
            </a:extLst>
          </p:cNvPr>
          <p:cNvSpPr txBox="1"/>
          <p:nvPr/>
        </p:nvSpPr>
        <p:spPr>
          <a:xfrm>
            <a:off x="3323064" y="382859"/>
            <a:ext cx="2847278" cy="707886"/>
          </a:xfrm>
          <a:prstGeom prst="rect">
            <a:avLst/>
          </a:prstGeom>
          <a:noFill/>
        </p:spPr>
        <p:txBody>
          <a:bodyPr wrap="square" rtlCol="0">
            <a:spAutoFit/>
          </a:bodyPr>
          <a:lstStyle/>
          <a:p>
            <a:r>
              <a:rPr lang="en-US" sz="4000" b="1" dirty="0">
                <a:solidFill>
                  <a:srgbClr val="7030A0"/>
                </a:solidFill>
                <a:latin typeface="Times New Roman" panose="02020603050405020304" pitchFamily="18" charset="0"/>
                <a:cs typeface="Times New Roman" panose="02020603050405020304" pitchFamily="18" charset="0"/>
              </a:rPr>
              <a:t>Flow Chart</a:t>
            </a:r>
            <a:endParaRPr lang="en-IN" sz="4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19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9"/>
          <p:cNvSpPr txBox="1">
            <a:spLocks noGrp="1"/>
          </p:cNvSpPr>
          <p:nvPr>
            <p:ph type="title"/>
          </p:nvPr>
        </p:nvSpPr>
        <p:spPr>
          <a:xfrm>
            <a:off x="457200" y="208398"/>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sz="4000" b="1" dirty="0">
                <a:latin typeface="Times New Roman" panose="02020603050405020304" pitchFamily="18" charset="0"/>
                <a:cs typeface="Times New Roman" panose="02020603050405020304" pitchFamily="18" charset="0"/>
              </a:rPr>
              <a:t>REQUIREMENT S/W AND H/W</a:t>
            </a:r>
            <a:endParaRPr sz="40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C1B749FA-9941-7448-9D12-08D367387D9E}"/>
              </a:ext>
            </a:extLst>
          </p:cNvPr>
          <p:cNvGraphicFramePr>
            <a:graphicFrameLocks noGrp="1"/>
          </p:cNvGraphicFramePr>
          <p:nvPr>
            <p:extLst>
              <p:ext uri="{D42A27DB-BD31-4B8C-83A1-F6EECF244321}">
                <p14:modId xmlns:p14="http://schemas.microsoft.com/office/powerpoint/2010/main" val="3408606576"/>
              </p:ext>
            </p:extLst>
          </p:nvPr>
        </p:nvGraphicFramePr>
        <p:xfrm>
          <a:off x="170985" y="1323278"/>
          <a:ext cx="8164133" cy="2801705"/>
        </p:xfrm>
        <a:graphic>
          <a:graphicData uri="http://schemas.openxmlformats.org/drawingml/2006/table">
            <a:tbl>
              <a:tblPr>
                <a:tableStyleId>{E8B1032C-EA38-4F05-BA0D-38AFFFC7BED3}</a:tableStyleId>
              </a:tblPr>
              <a:tblGrid>
                <a:gridCol w="1506855">
                  <a:extLst>
                    <a:ext uri="{9D8B030D-6E8A-4147-A177-3AD203B41FA5}">
                      <a16:colId xmlns:a16="http://schemas.microsoft.com/office/drawing/2014/main" val="414423820"/>
                    </a:ext>
                  </a:extLst>
                </a:gridCol>
                <a:gridCol w="2921619">
                  <a:extLst>
                    <a:ext uri="{9D8B030D-6E8A-4147-A177-3AD203B41FA5}">
                      <a16:colId xmlns:a16="http://schemas.microsoft.com/office/drawing/2014/main" val="221278436"/>
                    </a:ext>
                  </a:extLst>
                </a:gridCol>
                <a:gridCol w="3735659">
                  <a:extLst>
                    <a:ext uri="{9D8B030D-6E8A-4147-A177-3AD203B41FA5}">
                      <a16:colId xmlns:a16="http://schemas.microsoft.com/office/drawing/2014/main" val="2424750339"/>
                    </a:ext>
                  </a:extLst>
                </a:gridCol>
              </a:tblGrid>
              <a:tr h="329612">
                <a:tc>
                  <a:txBody>
                    <a:bodyPr/>
                    <a:lstStyle/>
                    <a:p>
                      <a:r>
                        <a:rPr lang="en-IN" sz="1400" b="1" dirty="0">
                          <a:latin typeface="Times New Roman" panose="02020603050405020304" pitchFamily="18" charset="0"/>
                          <a:cs typeface="Times New Roman" panose="02020603050405020304" pitchFamily="18" charset="0"/>
                        </a:rPr>
                        <a:t>Requirements</a:t>
                      </a:r>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IN" sz="1400" b="1" dirty="0">
                          <a:latin typeface="Times New Roman" panose="02020603050405020304" pitchFamily="18" charset="0"/>
                          <a:cs typeface="Times New Roman" panose="02020603050405020304" pitchFamily="18" charset="0"/>
                        </a:rPr>
                        <a:t>Software</a:t>
                      </a:r>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IN" sz="1400" b="1" dirty="0">
                          <a:latin typeface="Times New Roman" panose="02020603050405020304" pitchFamily="18" charset="0"/>
                          <a:cs typeface="Times New Roman" panose="02020603050405020304" pitchFamily="18" charset="0"/>
                        </a:rPr>
                        <a:t>Hardware</a:t>
                      </a: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19408698"/>
                  </a:ext>
                </a:extLst>
              </a:tr>
              <a:tr h="560341">
                <a:tc>
                  <a:txBody>
                    <a:bodyPr/>
                    <a:lstStyle/>
                    <a:p>
                      <a:r>
                        <a:rPr lang="en-IN" sz="1400" dirty="0">
                          <a:latin typeface="Times New Roman" panose="02020603050405020304" pitchFamily="18" charset="0"/>
                          <a:cs typeface="Times New Roman" panose="02020603050405020304" pitchFamily="18" charset="0"/>
                        </a:rPr>
                        <a:t>Operating System</a:t>
                      </a:r>
                    </a:p>
                  </a:txBody>
                  <a:tcPr anchor="ctr"/>
                </a:tc>
                <a:tc>
                  <a:txBody>
                    <a:bodyPr/>
                    <a:lstStyle/>
                    <a:p>
                      <a:r>
                        <a:rPr lang="en-IN" sz="1400" dirty="0">
                          <a:latin typeface="Times New Roman" panose="02020603050405020304" pitchFamily="18" charset="0"/>
                          <a:cs typeface="Times New Roman" panose="02020603050405020304" pitchFamily="18" charset="0"/>
                        </a:rPr>
                        <a:t>Windows, macOS, or Linux</a:t>
                      </a:r>
                    </a:p>
                  </a:txBody>
                  <a:tcPr anchor="ctr"/>
                </a:tc>
                <a:tc>
                  <a:txBody>
                    <a:bodyPr/>
                    <a:lstStyle/>
                    <a:p>
                      <a:r>
                        <a:rPr lang="en-US" sz="1400" dirty="0">
                          <a:latin typeface="Times New Roman" panose="02020603050405020304" pitchFamily="18" charset="0"/>
                          <a:cs typeface="Times New Roman" panose="02020603050405020304" pitchFamily="18" charset="0"/>
                        </a:rPr>
                        <a:t>Desktop/Laptop (Processor i3 and above)</a:t>
                      </a:r>
                    </a:p>
                  </a:txBody>
                  <a:tcPr anchor="ctr"/>
                </a:tc>
                <a:extLst>
                  <a:ext uri="{0D108BD9-81ED-4DB2-BD59-A6C34878D82A}">
                    <a16:rowId xmlns:a16="http://schemas.microsoft.com/office/drawing/2014/main" val="408152038"/>
                  </a:ext>
                </a:extLst>
              </a:tr>
              <a:tr h="329612">
                <a:tc>
                  <a:txBody>
                    <a:bodyPr/>
                    <a:lstStyle/>
                    <a:p>
                      <a:r>
                        <a:rPr lang="en-IN" sz="1400" dirty="0">
                          <a:latin typeface="Times New Roman" panose="02020603050405020304" pitchFamily="18" charset="0"/>
                          <a:cs typeface="Times New Roman" panose="02020603050405020304" pitchFamily="18" charset="0"/>
                        </a:rPr>
                        <a:t>Database</a:t>
                      </a:r>
                    </a:p>
                  </a:txBody>
                  <a:tcPr anchor="ctr"/>
                </a:tc>
                <a:tc>
                  <a:txBody>
                    <a:bodyPr/>
                    <a:lstStyle/>
                    <a:p>
                      <a:r>
                        <a:rPr lang="en-IN" sz="1400" dirty="0">
                          <a:latin typeface="Times New Roman" panose="02020603050405020304" pitchFamily="18" charset="0"/>
                          <a:cs typeface="Times New Roman" panose="02020603050405020304" pitchFamily="18" charset="0"/>
                        </a:rPr>
                        <a:t>MongoDB for data storage</a:t>
                      </a:r>
                    </a:p>
                  </a:txBody>
                  <a:tcPr anchor="ctr"/>
                </a:tc>
                <a:tc>
                  <a:txBody>
                    <a:bodyPr/>
                    <a:lstStyle/>
                    <a:p>
                      <a:r>
                        <a:rPr lang="en-IN" sz="1400" dirty="0">
                          <a:latin typeface="Times New Roman" panose="02020603050405020304" pitchFamily="18" charset="0"/>
                          <a:cs typeface="Times New Roman" panose="02020603050405020304" pitchFamily="18" charset="0"/>
                        </a:rPr>
                        <a:t>RAM (8GB recommended)</a:t>
                      </a:r>
                    </a:p>
                  </a:txBody>
                  <a:tcPr anchor="ctr"/>
                </a:tc>
                <a:extLst>
                  <a:ext uri="{0D108BD9-81ED-4DB2-BD59-A6C34878D82A}">
                    <a16:rowId xmlns:a16="http://schemas.microsoft.com/office/drawing/2014/main" val="1230353095"/>
                  </a:ext>
                </a:extLst>
              </a:tr>
              <a:tr h="791070">
                <a:tc>
                  <a:txBody>
                    <a:bodyPr/>
                    <a:lstStyle/>
                    <a:p>
                      <a:r>
                        <a:rPr lang="en-IN" sz="1400" dirty="0">
                          <a:latin typeface="Times New Roman" panose="02020603050405020304" pitchFamily="18" charset="0"/>
                          <a:cs typeface="Times New Roman" panose="02020603050405020304" pitchFamily="18" charset="0"/>
                        </a:rPr>
                        <a:t>API Handling</a:t>
                      </a:r>
                    </a:p>
                  </a:txBody>
                  <a:tcPr anchor="ctr"/>
                </a:tc>
                <a:tc>
                  <a:txBody>
                    <a:bodyPr/>
                    <a:lstStyle/>
                    <a:p>
                      <a:r>
                        <a:rPr lang="en-US" sz="1400" dirty="0">
                          <a:latin typeface="Times New Roman" panose="02020603050405020304" pitchFamily="18" charset="0"/>
                          <a:cs typeface="Times New Roman" panose="02020603050405020304" pitchFamily="18" charset="0"/>
                        </a:rPr>
                        <a:t>Node.js, Express.js for handling API requests</a:t>
                      </a:r>
                    </a:p>
                  </a:txBody>
                  <a:tcPr anchor="ctr"/>
                </a:tc>
                <a:tc>
                  <a:txBody>
                    <a:bodyPr/>
                    <a:lstStyle/>
                    <a:p>
                      <a:r>
                        <a:rPr lang="en-IN" sz="1400">
                          <a:latin typeface="Times New Roman" panose="02020603050405020304" pitchFamily="18" charset="0"/>
                          <a:cs typeface="Times New Roman" panose="02020603050405020304" pitchFamily="18" charset="0"/>
                        </a:rPr>
                        <a:t>Storage: At least 500 GB SSD for database storage and AI model data</a:t>
                      </a:r>
                    </a:p>
                  </a:txBody>
                  <a:tcPr anchor="ctr"/>
                </a:tc>
                <a:extLst>
                  <a:ext uri="{0D108BD9-81ED-4DB2-BD59-A6C34878D82A}">
                    <a16:rowId xmlns:a16="http://schemas.microsoft.com/office/drawing/2014/main" val="3229999601"/>
                  </a:ext>
                </a:extLst>
              </a:tr>
              <a:tr h="791070">
                <a:tc>
                  <a:txBody>
                    <a:bodyPr/>
                    <a:lstStyle/>
                    <a:p>
                      <a:r>
                        <a:rPr lang="en-IN" sz="1400">
                          <a:latin typeface="Times New Roman" panose="02020603050405020304" pitchFamily="18" charset="0"/>
                          <a:cs typeface="Times New Roman" panose="02020603050405020304" pitchFamily="18" charset="0"/>
                        </a:rPr>
                        <a:t>AI Libraries</a:t>
                      </a:r>
                    </a:p>
                  </a:txBody>
                  <a:tcPr anchor="ctr"/>
                </a:tc>
                <a:tc>
                  <a:txBody>
                    <a:bodyPr/>
                    <a:lstStyle/>
                    <a:p>
                      <a:r>
                        <a:rPr lang="en-IN" sz="1400">
                          <a:latin typeface="Times New Roman" panose="02020603050405020304" pitchFamily="18" charset="0"/>
                          <a:cs typeface="Times New Roman" panose="02020603050405020304" pitchFamily="18" charset="0"/>
                        </a:rPr>
                        <a:t>OpenCV, TensorFlow</a:t>
                      </a:r>
                    </a:p>
                  </a:txBody>
                  <a:tcPr anchor="ctr"/>
                </a:tc>
                <a:tc>
                  <a:txBody>
                    <a:bodyPr/>
                    <a:lstStyle/>
                    <a:p>
                      <a:r>
                        <a:rPr lang="en-US" sz="1400" dirty="0">
                          <a:latin typeface="Times New Roman" panose="02020603050405020304" pitchFamily="18" charset="0"/>
                          <a:cs typeface="Times New Roman" panose="02020603050405020304" pitchFamily="18" charset="0"/>
                        </a:rPr>
                        <a:t>Minimum 16 GB RAM for handling AI model operations and concurrent user requests</a:t>
                      </a:r>
                    </a:p>
                  </a:txBody>
                  <a:tcPr anchor="ctr"/>
                </a:tc>
                <a:extLst>
                  <a:ext uri="{0D108BD9-81ED-4DB2-BD59-A6C34878D82A}">
                    <a16:rowId xmlns:a16="http://schemas.microsoft.com/office/drawing/2014/main" val="206504449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516673" y="308515"/>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sz="4000" b="1" dirty="0">
                <a:latin typeface="Times New Roman" panose="02020603050405020304" pitchFamily="18" charset="0"/>
                <a:cs typeface="Times New Roman" panose="02020603050405020304" pitchFamily="18" charset="0"/>
              </a:rPr>
              <a:t>FEASIBILITY STUDY</a:t>
            </a:r>
            <a:endParaRPr sz="4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BC422F8-1805-7787-DD74-B9C20077B125}"/>
              </a:ext>
            </a:extLst>
          </p:cNvPr>
          <p:cNvSpPr>
            <a:spLocks noGrp="1" noChangeArrowheads="1"/>
          </p:cNvSpPr>
          <p:nvPr>
            <p:ph type="body" idx="1"/>
          </p:nvPr>
        </p:nvSpPr>
        <p:spPr bwMode="auto">
          <a:xfrm>
            <a:off x="457201" y="1669931"/>
            <a:ext cx="82296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Feasibility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 models such as GPT-4 and BERT are capable of understanding and processing legal texts. These models can be integrated into </a:t>
            </a:r>
            <a:r>
              <a:rPr lang="en-US" altLang="en-US" sz="1400" dirty="0">
                <a:solidFill>
                  <a:schemeClr val="tx1"/>
                </a:solidFill>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legal systems to analyze documents, answer legal queries, and generate recommendations.</a:t>
            </a:r>
          </a:p>
          <a:p>
            <a:pPr marL="285750" marR="0" lvl="0" indent="-285750" algn="just" defTabSz="914400" rtl="0" eaLnBrk="0" fontAlgn="base" latinLnBrk="0" hangingPunct="0">
              <a:lnSpc>
                <a:spcPct val="100000"/>
              </a:lnSpc>
              <a:spcBef>
                <a:spcPct val="0"/>
              </a:spcBef>
              <a:spcAft>
                <a:spcPct val="0"/>
              </a:spcAft>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Economic Feasibility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development costs of AI systems are outweighed by the long-term benefits, including reduced labor costs, faster processing times, and higher accuracy in legal tasks.</a:t>
            </a:r>
          </a:p>
          <a:p>
            <a:pPr marL="285750" marR="0" lvl="0" indent="-285750" algn="just" defTabSz="914400" rtl="0" eaLnBrk="0" fontAlgn="base" latinLnBrk="0" hangingPunct="0">
              <a:lnSpc>
                <a:spcPct val="100000"/>
              </a:lnSpc>
              <a:spcBef>
                <a:spcPct val="0"/>
              </a:spcBef>
              <a:spcAft>
                <a:spcPct val="0"/>
              </a:spcAft>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Legal Feasibility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 systems must comply with privacy laws and maintain data security to ensure the confidentiality of legal matters.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385349-D9AF-2B25-619A-B806CB78157D}"/>
              </a:ext>
            </a:extLst>
          </p:cNvPr>
          <p:cNvSpPr txBox="1"/>
          <p:nvPr/>
        </p:nvSpPr>
        <p:spPr>
          <a:xfrm>
            <a:off x="237893" y="1162517"/>
            <a:ext cx="8653346" cy="3416320"/>
          </a:xfrm>
          <a:prstGeom prst="rect">
            <a:avLst/>
          </a:prstGeom>
          <a:noFill/>
        </p:spPr>
        <p:txBody>
          <a:bodyPr wrap="square">
            <a:spAutoFit/>
          </a:bodyPr>
          <a:lstStyle/>
          <a:p>
            <a:pPr marL="120015" indent="0" algn="just">
              <a:buNone/>
            </a:pPr>
            <a:r>
              <a:rPr lang="en-US" sz="1600" b="1" dirty="0">
                <a:solidFill>
                  <a:srgbClr val="7030A0"/>
                </a:solidFill>
                <a:latin typeface="Times New Roman" panose="02020603050405020304" pitchFamily="18" charset="0"/>
                <a:cs typeface="Times New Roman" panose="02020603050405020304" pitchFamily="18" charset="0"/>
              </a:rPr>
              <a:t>The Scope of an AI-Powered Legal Advisor Assistant spans various application within in the legal field, such as:</a:t>
            </a:r>
          </a:p>
          <a:p>
            <a:pPr marL="120015" indent="0" algn="just">
              <a:buNone/>
            </a:pPr>
            <a:endParaRPr lang="en-US" sz="1600" b="1" dirty="0">
              <a:solidFill>
                <a:srgbClr val="7030A0"/>
              </a:solidFill>
              <a:latin typeface="Times New Roman" panose="02020603050405020304" pitchFamily="18" charset="0"/>
              <a:cs typeface="Times New Roman" panose="02020603050405020304" pitchFamily="18" charset="0"/>
            </a:endParaRPr>
          </a:p>
          <a:p>
            <a:pPr marL="405765" indent="-285750" algn="just">
              <a:lnSpc>
                <a:spcPct val="150000"/>
              </a:lnSpc>
              <a:buFont typeface="Wingdings" panose="05000000000000000000" pitchFamily="2" charset="2"/>
              <a:buChar char="§"/>
            </a:pPr>
            <a:r>
              <a:rPr lang="en-US" b="1" dirty="0">
                <a:solidFill>
                  <a:srgbClr val="7030A0"/>
                </a:solidFill>
                <a:latin typeface="Times New Roman" panose="02020603050405020304" pitchFamily="18" charset="0"/>
                <a:cs typeface="Times New Roman" panose="02020603050405020304" pitchFamily="18" charset="0"/>
              </a:rPr>
              <a:t>Legal Research Automation : </a:t>
            </a:r>
            <a:r>
              <a:rPr lang="en-US" dirty="0">
                <a:solidFill>
                  <a:srgbClr val="7030A0"/>
                </a:solidFill>
                <a:latin typeface="Times New Roman" panose="02020603050405020304" pitchFamily="18" charset="0"/>
                <a:cs typeface="Times New Roman" panose="02020603050405020304" pitchFamily="18" charset="0"/>
              </a:rPr>
              <a:t>AI can help in quickly identifying relevant case law, statutes and regulations.</a:t>
            </a:r>
          </a:p>
          <a:p>
            <a:pPr marL="405765" indent="-285750" algn="just">
              <a:lnSpc>
                <a:spcPct val="150000"/>
              </a:lnSpc>
              <a:buFont typeface="Wingdings" panose="05000000000000000000" pitchFamily="2" charset="2"/>
              <a:buChar char="§"/>
            </a:pPr>
            <a:endParaRPr lang="en-US" dirty="0">
              <a:solidFill>
                <a:srgbClr val="7030A0"/>
              </a:solidFill>
              <a:latin typeface="Times New Roman" panose="02020603050405020304" pitchFamily="18" charset="0"/>
              <a:cs typeface="Times New Roman" panose="02020603050405020304" pitchFamily="18" charset="0"/>
            </a:endParaRPr>
          </a:p>
          <a:p>
            <a:pPr marL="405765" indent="-285750" algn="just">
              <a:buFont typeface="Wingdings" panose="05000000000000000000" pitchFamily="2" charset="2"/>
              <a:buChar char="§"/>
            </a:pPr>
            <a:r>
              <a:rPr lang="en-US" b="1" dirty="0">
                <a:solidFill>
                  <a:srgbClr val="7030A0"/>
                </a:solidFill>
                <a:latin typeface="Times New Roman" panose="02020603050405020304" pitchFamily="18" charset="0"/>
                <a:cs typeface="Times New Roman" panose="02020603050405020304" pitchFamily="18" charset="0"/>
              </a:rPr>
              <a:t>Contract Review and Analysis : </a:t>
            </a:r>
            <a:r>
              <a:rPr lang="en-US" dirty="0">
                <a:solidFill>
                  <a:srgbClr val="7030A0"/>
                </a:solidFill>
                <a:latin typeface="Times New Roman" panose="02020603050405020304" pitchFamily="18" charset="0"/>
                <a:cs typeface="Times New Roman" panose="02020603050405020304" pitchFamily="18" charset="0"/>
              </a:rPr>
              <a:t>AI models can analyze contracts to identify risks, inconsistencies and areas for improvement, speeding up the review process and minimizing the risk of human error.</a:t>
            </a:r>
          </a:p>
          <a:p>
            <a:pPr marL="405765" indent="-285750" algn="just">
              <a:buFont typeface="Wingdings" panose="05000000000000000000" pitchFamily="2" charset="2"/>
              <a:buChar char="§"/>
            </a:pPr>
            <a:endParaRPr lang="en-US" dirty="0">
              <a:solidFill>
                <a:srgbClr val="7030A0"/>
              </a:solidFill>
              <a:latin typeface="Times New Roman" panose="02020603050405020304" pitchFamily="18" charset="0"/>
              <a:cs typeface="Times New Roman" panose="02020603050405020304" pitchFamily="18" charset="0"/>
            </a:endParaRPr>
          </a:p>
          <a:p>
            <a:pPr marL="405765" indent="-285750" algn="just">
              <a:buFont typeface="Wingdings" panose="05000000000000000000" pitchFamily="2" charset="2"/>
              <a:buChar char="§"/>
            </a:pPr>
            <a:r>
              <a:rPr lang="en-US" b="1" dirty="0">
                <a:solidFill>
                  <a:srgbClr val="7030A0"/>
                </a:solidFill>
                <a:latin typeface="Times New Roman" panose="02020603050405020304" pitchFamily="18" charset="0"/>
                <a:cs typeface="Times New Roman" panose="02020603050405020304" pitchFamily="18" charset="0"/>
              </a:rPr>
              <a:t>Predictive Legal Analytics : </a:t>
            </a:r>
            <a:r>
              <a:rPr lang="en-US" dirty="0">
                <a:solidFill>
                  <a:srgbClr val="7030A0"/>
                </a:solidFill>
                <a:latin typeface="Times New Roman" panose="02020603050405020304" pitchFamily="18" charset="0"/>
                <a:cs typeface="Times New Roman" panose="02020603050405020304" pitchFamily="18" charset="0"/>
              </a:rPr>
              <a:t>AI can predict potential case outcomes by analyzing historical case data, helping legal professionals strategize better about possible verdicts.</a:t>
            </a:r>
          </a:p>
          <a:p>
            <a:pPr marL="405765" indent="-285750" algn="just">
              <a:buFont typeface="Wingdings" panose="05000000000000000000" pitchFamily="2" charset="2"/>
              <a:buChar char="§"/>
            </a:pPr>
            <a:endParaRPr lang="en-US" dirty="0">
              <a:solidFill>
                <a:srgbClr val="7030A0"/>
              </a:solidFill>
              <a:latin typeface="Times New Roman" panose="02020603050405020304" pitchFamily="18" charset="0"/>
              <a:cs typeface="Times New Roman" panose="02020603050405020304" pitchFamily="18" charset="0"/>
            </a:endParaRPr>
          </a:p>
          <a:p>
            <a:pPr marL="405765" indent="-285750" algn="just">
              <a:buFont typeface="Wingdings" panose="05000000000000000000" pitchFamily="2" charset="2"/>
              <a:buChar char="§"/>
            </a:pPr>
            <a:r>
              <a:rPr lang="en-US" b="1" dirty="0">
                <a:solidFill>
                  <a:srgbClr val="7030A0"/>
                </a:solidFill>
                <a:latin typeface="Times New Roman" panose="02020603050405020304" pitchFamily="18" charset="0"/>
                <a:cs typeface="Times New Roman" panose="02020603050405020304" pitchFamily="18" charset="0"/>
              </a:rPr>
              <a:t>Compliance Management : </a:t>
            </a:r>
            <a:r>
              <a:rPr lang="en-US" dirty="0">
                <a:solidFill>
                  <a:srgbClr val="7030A0"/>
                </a:solidFill>
                <a:latin typeface="Times New Roman" panose="02020603050405020304" pitchFamily="18" charset="0"/>
                <a:cs typeface="Times New Roman" panose="02020603050405020304" pitchFamily="18" charset="0"/>
              </a:rPr>
              <a:t>AI systems can continuously monitor regulations to ensure businesses comply with the latest legal requirements.</a:t>
            </a:r>
          </a:p>
          <a:p>
            <a:pPr algn="just">
              <a:buClr>
                <a:schemeClr val="accent3"/>
              </a:buClr>
            </a:pPr>
            <a:endParaRPr lang="en-US" sz="1400" b="1"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A287CC7-896D-0B52-5148-C7E0674C9D6A}"/>
              </a:ext>
            </a:extLst>
          </p:cNvPr>
          <p:cNvSpPr txBox="1"/>
          <p:nvPr/>
        </p:nvSpPr>
        <p:spPr>
          <a:xfrm>
            <a:off x="1129992" y="454631"/>
            <a:ext cx="7285462" cy="707886"/>
          </a:xfrm>
          <a:prstGeom prst="rect">
            <a:avLst/>
          </a:prstGeom>
          <a:noFill/>
        </p:spPr>
        <p:txBody>
          <a:bodyPr wrap="square">
            <a:spAutoFit/>
          </a:bodyPr>
          <a:lstStyle/>
          <a:p>
            <a:pPr algn="ctr"/>
            <a:r>
              <a:rPr lang="en-US" sz="4000" b="1" dirty="0">
                <a:solidFill>
                  <a:srgbClr val="7030A0"/>
                </a:solidFill>
                <a:latin typeface="Times New Roman"/>
                <a:ea typeface="Times New Roman"/>
                <a:cs typeface="Times New Roman"/>
                <a:sym typeface="Times New Roman"/>
              </a:rPr>
              <a:t>PROPOSED METHODOLOGY</a:t>
            </a:r>
            <a:endParaRPr lang="en-IN" sz="4000" dirty="0">
              <a:solidFill>
                <a:srgbClr val="7030A0"/>
              </a:solidFill>
            </a:endParaRPr>
          </a:p>
        </p:txBody>
      </p:sp>
    </p:spTree>
    <p:extLst>
      <p:ext uri="{BB962C8B-B14F-4D97-AF65-F5344CB8AC3E}">
        <p14:creationId xmlns:p14="http://schemas.microsoft.com/office/powerpoint/2010/main" val="621478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F655-CCF0-8E9C-4A39-9E6DA09E4FB6}"/>
              </a:ext>
            </a:extLst>
          </p:cNvPr>
          <p:cNvSpPr>
            <a:spLocks noGrp="1"/>
          </p:cNvSpPr>
          <p:nvPr>
            <p:ph type="title"/>
          </p:nvPr>
        </p:nvSpPr>
        <p:spPr>
          <a:xfrm>
            <a:off x="457200" y="528066"/>
            <a:ext cx="8229600" cy="609358"/>
          </a:xfrm>
        </p:spPr>
        <p:txBody>
          <a:bodyPr>
            <a:noAutofit/>
          </a:bodyPr>
          <a:lstStyle/>
          <a:p>
            <a:pPr algn="ctr"/>
            <a:r>
              <a:rPr lang="en-US" sz="4000" b="1" dirty="0">
                <a:latin typeface="Times New Roman"/>
                <a:ea typeface="Times New Roman"/>
                <a:cs typeface="Times New Roman"/>
                <a:sym typeface="Times New Roman"/>
              </a:rPr>
              <a:t>Detail Design DFD Diagram</a:t>
            </a:r>
            <a:endParaRPr lang="en-IN" sz="4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3E84FE1-00AF-F2C2-7400-74155DD18764}"/>
              </a:ext>
            </a:extLst>
          </p:cNvPr>
          <p:cNvSpPr txBox="1"/>
          <p:nvPr/>
        </p:nvSpPr>
        <p:spPr>
          <a:xfrm>
            <a:off x="1888272" y="3841967"/>
            <a:ext cx="4579434"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DFD Level 0</a:t>
            </a:r>
          </a:p>
        </p:txBody>
      </p:sp>
      <p:pic>
        <p:nvPicPr>
          <p:cNvPr id="4" name="Picture 3">
            <a:extLst>
              <a:ext uri="{FF2B5EF4-FFF2-40B4-BE49-F238E27FC236}">
                <a16:creationId xmlns:a16="http://schemas.microsoft.com/office/drawing/2014/main" id="{FEF1CFC3-EE00-4F34-926F-281B8C017CBD}"/>
              </a:ext>
            </a:extLst>
          </p:cNvPr>
          <p:cNvPicPr>
            <a:picLocks noChangeAspect="1"/>
          </p:cNvPicPr>
          <p:nvPr/>
        </p:nvPicPr>
        <p:blipFill>
          <a:blip r:embed="rId2"/>
          <a:stretch>
            <a:fillRect/>
          </a:stretch>
        </p:blipFill>
        <p:spPr>
          <a:xfrm>
            <a:off x="877229" y="1137424"/>
            <a:ext cx="7144215" cy="2758069"/>
          </a:xfrm>
          <a:prstGeom prst="rect">
            <a:avLst/>
          </a:prstGeom>
        </p:spPr>
      </p:pic>
    </p:spTree>
    <p:extLst>
      <p:ext uri="{BB962C8B-B14F-4D97-AF65-F5344CB8AC3E}">
        <p14:creationId xmlns:p14="http://schemas.microsoft.com/office/powerpoint/2010/main" val="302086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7837-6C79-5F7D-7A70-928D918627E7}"/>
              </a:ext>
            </a:extLst>
          </p:cNvPr>
          <p:cNvSpPr>
            <a:spLocks noGrp="1"/>
          </p:cNvSpPr>
          <p:nvPr>
            <p:ph type="title"/>
          </p:nvPr>
        </p:nvSpPr>
        <p:spPr>
          <a:xfrm>
            <a:off x="457200" y="728787"/>
            <a:ext cx="8229600" cy="3486373"/>
          </a:xfrm>
        </p:spPr>
        <p:txBody>
          <a:bodyPr>
            <a:normAutofit/>
          </a:bodyPr>
          <a:lstStyle/>
          <a:p>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endParaRPr lang="en-IN" sz="1600" dirty="0"/>
          </a:p>
        </p:txBody>
      </p:sp>
      <p:sp>
        <p:nvSpPr>
          <p:cNvPr id="6" name="TextBox 5">
            <a:extLst>
              <a:ext uri="{FF2B5EF4-FFF2-40B4-BE49-F238E27FC236}">
                <a16:creationId xmlns:a16="http://schemas.microsoft.com/office/drawing/2014/main" id="{5FD68E7C-59E5-C1A2-1D2A-465A8306DE45}"/>
              </a:ext>
            </a:extLst>
          </p:cNvPr>
          <p:cNvSpPr txBox="1"/>
          <p:nvPr/>
        </p:nvSpPr>
        <p:spPr>
          <a:xfrm>
            <a:off x="1457093" y="374844"/>
            <a:ext cx="5360019"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4000" b="1" dirty="0">
                <a:solidFill>
                  <a:srgbClr val="7030A0"/>
                </a:solidFill>
                <a:latin typeface="Times New Roman" panose="02020603050405020304" pitchFamily="18" charset="0"/>
                <a:cs typeface="Times New Roman" panose="02020603050405020304" pitchFamily="18" charset="0"/>
              </a:rPr>
              <a:t>        DFD LEVEL 1</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264E68-C81D-5A53-7061-817FD4B0243D}"/>
              </a:ext>
            </a:extLst>
          </p:cNvPr>
          <p:cNvPicPr>
            <a:picLocks noChangeAspect="1"/>
          </p:cNvPicPr>
          <p:nvPr/>
        </p:nvPicPr>
        <p:blipFill>
          <a:blip r:embed="rId2"/>
          <a:stretch>
            <a:fillRect/>
          </a:stretch>
        </p:blipFill>
        <p:spPr>
          <a:xfrm>
            <a:off x="297366" y="1144858"/>
            <a:ext cx="8103219" cy="3269853"/>
          </a:xfrm>
          <a:prstGeom prst="rect">
            <a:avLst/>
          </a:prstGeom>
        </p:spPr>
      </p:pic>
    </p:spTree>
    <p:extLst>
      <p:ext uri="{BB962C8B-B14F-4D97-AF65-F5344CB8AC3E}">
        <p14:creationId xmlns:p14="http://schemas.microsoft.com/office/powerpoint/2010/main" val="203335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
          <p:cNvSpPr txBox="1"/>
          <p:nvPr/>
        </p:nvSpPr>
        <p:spPr>
          <a:xfrm>
            <a:off x="580996" y="221439"/>
            <a:ext cx="8229600" cy="85725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4400"/>
              <a:buFont typeface="Constantia"/>
              <a:buNone/>
            </a:pPr>
            <a:endParaRPr sz="4400" b="0" i="0" u="none" strike="noStrike" cap="none" dirty="0">
              <a:solidFill>
                <a:schemeClr val="dk1"/>
              </a:solidFill>
              <a:latin typeface="Constantia"/>
              <a:ea typeface="Constantia"/>
              <a:cs typeface="Constantia"/>
              <a:sym typeface="Constantia"/>
            </a:endParaRPr>
          </a:p>
        </p:txBody>
      </p:sp>
      <p:sp>
        <p:nvSpPr>
          <p:cNvPr id="349" name="Google Shape;349;p3"/>
          <p:cNvSpPr txBox="1"/>
          <p:nvPr/>
        </p:nvSpPr>
        <p:spPr>
          <a:xfrm>
            <a:off x="357158" y="571486"/>
            <a:ext cx="8443914" cy="392909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lnSpc>
                <a:spcPct val="100000"/>
              </a:lnSpc>
              <a:spcBef>
                <a:spcPts val="0"/>
              </a:spcBef>
              <a:spcAft>
                <a:spcPts val="0"/>
              </a:spcAft>
              <a:buClr>
                <a:srgbClr val="000000"/>
              </a:buClr>
              <a:buSzPct val="100000"/>
              <a:buFont typeface="Arial"/>
              <a:buNone/>
            </a:pPr>
            <a:r>
              <a:rPr lang="en-US" sz="3800" b="1" i="0" u="none" strike="noStrike" cap="none" dirty="0">
                <a:solidFill>
                  <a:schemeClr val="dk1"/>
                </a:solidFill>
                <a:latin typeface="Times New Roman"/>
                <a:ea typeface="Times New Roman"/>
                <a:cs typeface="Times New Roman"/>
                <a:sym typeface="Times New Roman"/>
              </a:rPr>
              <a:t>Vision</a:t>
            </a:r>
            <a:r>
              <a:rPr lang="en-US" sz="3200" b="1" i="0" u="sng" strike="noStrike" cap="none" dirty="0">
                <a:solidFill>
                  <a:schemeClr val="dk1"/>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100000"/>
              <a:buFont typeface="Arial"/>
              <a:buNone/>
            </a:pPr>
            <a:endParaRPr sz="3200" b="0" i="0" u="sng"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ct val="100000"/>
              <a:buFont typeface="Arial"/>
              <a:buNone/>
            </a:pPr>
            <a:r>
              <a:rPr lang="en-US" sz="2400" b="0" i="0" u="none" strike="noStrike" cap="none" dirty="0">
                <a:solidFill>
                  <a:schemeClr val="dk1"/>
                </a:solidFill>
                <a:latin typeface="Times New Roman"/>
                <a:ea typeface="Times New Roman"/>
                <a:cs typeface="Times New Roman"/>
                <a:sym typeface="Times New Roman"/>
              </a:rPr>
              <a:t>   To create IT graduates with ethical and employable skills.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2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ct val="100000"/>
              <a:buFont typeface="Arial"/>
              <a:buNone/>
            </a:pPr>
            <a:r>
              <a:rPr lang="en-US" sz="3800" b="1" i="0" u="none" strike="noStrike" cap="none" dirty="0">
                <a:solidFill>
                  <a:schemeClr val="dk1"/>
                </a:solidFill>
                <a:latin typeface="Times New Roman"/>
                <a:ea typeface="Times New Roman"/>
                <a:cs typeface="Times New Roman"/>
                <a:sym typeface="Times New Roman"/>
              </a:rPr>
              <a:t>Mission</a:t>
            </a:r>
            <a:r>
              <a:rPr lang="en-US" sz="3800" b="0" i="0" u="sng" strike="noStrike" cap="none" dirty="0">
                <a:solidFill>
                  <a:schemeClr val="dk1"/>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100000"/>
              <a:buFont typeface="Arial"/>
              <a:buNone/>
            </a:pPr>
            <a:endParaRPr sz="3200" b="0" i="0" u="sng" strike="noStrike" cap="none" dirty="0">
              <a:solidFill>
                <a:schemeClr val="dk1"/>
              </a:solidFill>
              <a:latin typeface="Times New Roman"/>
              <a:ea typeface="Times New Roman"/>
              <a:cs typeface="Times New Roman"/>
              <a:sym typeface="Times New Roman"/>
            </a:endParaRPr>
          </a:p>
          <a:p>
            <a:pPr marL="0" marR="0" lvl="0" indent="-129540" algn="l" rtl="0">
              <a:lnSpc>
                <a:spcPct val="120000"/>
              </a:lnSpc>
              <a:spcBef>
                <a:spcPts val="0"/>
              </a:spcBef>
              <a:spcAft>
                <a:spcPts val="0"/>
              </a:spcAft>
              <a:buClr>
                <a:schemeClr val="dk1"/>
              </a:buClr>
              <a:buSzPct val="100000"/>
              <a:buFont typeface="Arial"/>
              <a:buChar char="•"/>
            </a:pPr>
            <a:r>
              <a:rPr lang="en-US" sz="2400" b="0" i="0" u="none" strike="noStrike" cap="none" dirty="0">
                <a:solidFill>
                  <a:schemeClr val="dk1"/>
                </a:solidFill>
                <a:latin typeface="Times New Roman"/>
                <a:ea typeface="Times New Roman"/>
                <a:cs typeface="Times New Roman"/>
                <a:sym typeface="Times New Roman"/>
              </a:rPr>
              <a:t> To imbibe problem solving and analytical skills through teaching learning   process.</a:t>
            </a:r>
            <a:endParaRPr sz="1400" b="0" i="0" u="none" strike="noStrike" cap="none" dirty="0">
              <a:solidFill>
                <a:srgbClr val="000000"/>
              </a:solidFill>
              <a:latin typeface="Arial"/>
              <a:ea typeface="Arial"/>
              <a:cs typeface="Arial"/>
              <a:sym typeface="Arial"/>
            </a:endParaRPr>
          </a:p>
          <a:p>
            <a:pPr marL="0" marR="0" lvl="0" indent="-129540" algn="just" rtl="0">
              <a:lnSpc>
                <a:spcPct val="120000"/>
              </a:lnSpc>
              <a:spcBef>
                <a:spcPts val="0"/>
              </a:spcBef>
              <a:spcAft>
                <a:spcPts val="0"/>
              </a:spcAft>
              <a:buClr>
                <a:schemeClr val="dk1"/>
              </a:buClr>
              <a:buSzPct val="100000"/>
              <a:buFont typeface="Arial"/>
              <a:buChar char="•"/>
            </a:pPr>
            <a:r>
              <a:rPr lang="en-US" sz="2400" b="0" i="0" u="none" strike="noStrike" cap="none" dirty="0">
                <a:solidFill>
                  <a:schemeClr val="dk1"/>
                </a:solidFill>
                <a:latin typeface="Times New Roman"/>
                <a:ea typeface="Times New Roman"/>
                <a:cs typeface="Times New Roman"/>
                <a:sym typeface="Times New Roman"/>
              </a:rPr>
              <a:t> To impart technical and managerial skills to meet the industry requirement.</a:t>
            </a:r>
            <a:endParaRPr sz="1400" b="0" i="0" u="none" strike="noStrike" cap="none" dirty="0">
              <a:solidFill>
                <a:srgbClr val="000000"/>
              </a:solidFill>
              <a:latin typeface="Arial"/>
              <a:ea typeface="Arial"/>
              <a:cs typeface="Arial"/>
              <a:sym typeface="Arial"/>
            </a:endParaRPr>
          </a:p>
          <a:p>
            <a:pPr marL="0" marR="0" lvl="0" indent="-129540" algn="just" rtl="0">
              <a:lnSpc>
                <a:spcPct val="120000"/>
              </a:lnSpc>
              <a:spcBef>
                <a:spcPts val="0"/>
              </a:spcBef>
              <a:spcAft>
                <a:spcPts val="0"/>
              </a:spcAft>
              <a:buClr>
                <a:schemeClr val="dk1"/>
              </a:buClr>
              <a:buSzPct val="100000"/>
              <a:buFont typeface="Arial"/>
              <a:buChar char="•"/>
            </a:pPr>
            <a:r>
              <a:rPr lang="en-US" sz="2400" b="0" i="0" u="none" strike="noStrike" cap="none" dirty="0">
                <a:solidFill>
                  <a:schemeClr val="dk1"/>
                </a:solidFill>
                <a:latin typeface="Times New Roman"/>
                <a:ea typeface="Times New Roman"/>
                <a:cs typeface="Times New Roman"/>
                <a:sym typeface="Times New Roman"/>
              </a:rPr>
              <a:t> To encourage ethical and value based education.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Arial"/>
              <a:buNone/>
            </a:pPr>
            <a:endParaRPr sz="2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5"/>
          <p:cNvSpPr txBox="1">
            <a:spLocks noGrp="1"/>
          </p:cNvSpPr>
          <p:nvPr>
            <p:ph type="title"/>
          </p:nvPr>
        </p:nvSpPr>
        <p:spPr>
          <a:xfrm>
            <a:off x="199966" y="981933"/>
            <a:ext cx="9077094" cy="652070"/>
          </a:xfrm>
          <a:prstGeom prst="rect">
            <a:avLst/>
          </a:prstGeom>
          <a:noFill/>
          <a:ln>
            <a:noFill/>
          </a:ln>
        </p:spPr>
        <p:txBody>
          <a:bodyPr spcFirstLastPara="1" wrap="square" lIns="0" tIns="45700" rIns="0" bIns="0" anchor="b" anchorCtr="0">
            <a:noAutofit/>
          </a:bodyPr>
          <a:lstStyle/>
          <a:p>
            <a:pPr lvl="0" algn="ctr" rtl="0">
              <a:lnSpc>
                <a:spcPct val="100000"/>
              </a:lnSpc>
              <a:spcBef>
                <a:spcPts val="0"/>
              </a:spcBef>
              <a:spcAft>
                <a:spcPts val="0"/>
              </a:spcAft>
              <a:buSzPts val="1140"/>
            </a:pPr>
            <a:r>
              <a:rPr lang="en-US" sz="4000" b="1" dirty="0">
                <a:latin typeface="Times New Roman"/>
                <a:ea typeface="Times New Roman"/>
                <a:cs typeface="Times New Roman"/>
                <a:sym typeface="Times New Roman"/>
              </a:rPr>
              <a:t>     IMPLEMENTAION DETAILS / SCREENSHOT OF GUI</a:t>
            </a:r>
          </a:p>
        </p:txBody>
      </p:sp>
      <p:sp>
        <p:nvSpPr>
          <p:cNvPr id="482" name="Google Shape;482;p25"/>
          <p:cNvSpPr/>
          <p:nvPr/>
        </p:nvSpPr>
        <p:spPr>
          <a:xfrm>
            <a:off x="117434" y="3435835"/>
            <a:ext cx="4206474" cy="954067"/>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7030A0"/>
              </a:buClr>
              <a:buSzPts val="1400"/>
              <a:buFont typeface="Arial"/>
              <a:buAutoNum type="arabicPeriod"/>
            </a:pPr>
            <a:r>
              <a:rPr lang="en-US" dirty="0">
                <a:solidFill>
                  <a:srgbClr val="7030A0"/>
                </a:solidFill>
                <a:latin typeface="Times New Roman" panose="02020603050405020304" pitchFamily="18" charset="0"/>
                <a:ea typeface="Times New Roman"/>
                <a:cs typeface="Times New Roman" panose="02020603050405020304" pitchFamily="18" charset="0"/>
                <a:sym typeface="Times New Roman"/>
              </a:rPr>
              <a:t>Login</a:t>
            </a:r>
            <a:r>
              <a:rPr lang="en-US"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 Page</a:t>
            </a:r>
          </a:p>
          <a:p>
            <a:pPr marL="0" marR="0" lvl="0" indent="0" algn="ctr" rtl="0">
              <a:lnSpc>
                <a:spcPct val="100000"/>
              </a:lnSpc>
              <a:spcBef>
                <a:spcPts val="0"/>
              </a:spcBef>
              <a:spcAft>
                <a:spcPts val="0"/>
              </a:spcAft>
              <a:buNone/>
            </a:pPr>
            <a:endParaRPr lang="en-US"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 </a:t>
            </a:r>
            <a:r>
              <a:rPr lang="en-US" dirty="0">
                <a:solidFill>
                  <a:schemeClr val="tx1"/>
                </a:solidFill>
                <a:latin typeface="Times New Roman" panose="02020603050405020304" pitchFamily="18" charset="0"/>
                <a:cs typeface="Times New Roman" panose="02020603050405020304" pitchFamily="18" charset="0"/>
              </a:rPr>
              <a:t>The login page ensures secure user authentication, providing seamless access to legal assistance.</a:t>
            </a:r>
            <a:endParaRPr lang="en-US"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483" name="Google Shape;483;p25"/>
          <p:cNvSpPr/>
          <p:nvPr/>
        </p:nvSpPr>
        <p:spPr>
          <a:xfrm>
            <a:off x="4474491" y="3419535"/>
            <a:ext cx="4455140" cy="954067"/>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7030A0"/>
              </a:buClr>
              <a:buSzPts val="1400"/>
              <a:buFont typeface="Arial"/>
              <a:buAutoNum type="arabicPeriod" startAt="2"/>
            </a:pPr>
            <a:r>
              <a:rPr lang="en-IN"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 </a:t>
            </a:r>
            <a:r>
              <a:rPr lang="en-IN" dirty="0">
                <a:solidFill>
                  <a:srgbClr val="7030A0"/>
                </a:solidFill>
                <a:latin typeface="Times New Roman" panose="02020603050405020304" pitchFamily="18" charset="0"/>
                <a:ea typeface="Times New Roman"/>
                <a:cs typeface="Times New Roman" panose="02020603050405020304" pitchFamily="18" charset="0"/>
                <a:sym typeface="Times New Roman"/>
              </a:rPr>
              <a:t>Register Page</a:t>
            </a:r>
            <a:endParaRPr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IN" sz="1400" b="0" i="0" u="none" strike="noStrike" cap="none" dirty="0">
                <a:solidFill>
                  <a:srgbClr val="7030A0"/>
                </a:solidFill>
                <a:latin typeface="Times New Roman" panose="02020603050405020304" pitchFamily="18" charset="0"/>
                <a:ea typeface="Times New Roman"/>
                <a:cs typeface="Times New Roman" panose="02020603050405020304" pitchFamily="18" charset="0"/>
                <a:sym typeface="Times New Roman"/>
              </a:rPr>
              <a:t> </a:t>
            </a:r>
            <a:r>
              <a:rPr lang="en-US" dirty="0">
                <a:solidFill>
                  <a:schemeClr val="tx1"/>
                </a:solidFill>
                <a:latin typeface="Times New Roman" panose="02020603050405020304" pitchFamily="18" charset="0"/>
                <a:cs typeface="Times New Roman" panose="02020603050405020304" pitchFamily="18" charset="0"/>
              </a:rPr>
              <a:t>The registration page enables users to create accounts securely, ensuring proper access to legal services.</a:t>
            </a:r>
            <a:endParaRPr sz="140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802A559D-FD5A-3538-F505-AF0D201D2ADA}"/>
              </a:ext>
            </a:extLst>
          </p:cNvPr>
          <p:cNvPicPr>
            <a:picLocks noChangeAspect="1"/>
          </p:cNvPicPr>
          <p:nvPr/>
        </p:nvPicPr>
        <p:blipFill>
          <a:blip r:embed="rId3"/>
          <a:stretch>
            <a:fillRect/>
          </a:stretch>
        </p:blipFill>
        <p:spPr>
          <a:xfrm>
            <a:off x="183162" y="1559662"/>
            <a:ext cx="4041410" cy="1949836"/>
          </a:xfrm>
          <a:prstGeom prst="rect">
            <a:avLst/>
          </a:prstGeom>
        </p:spPr>
      </p:pic>
      <p:pic>
        <p:nvPicPr>
          <p:cNvPr id="5" name="Picture 4">
            <a:extLst>
              <a:ext uri="{FF2B5EF4-FFF2-40B4-BE49-F238E27FC236}">
                <a16:creationId xmlns:a16="http://schemas.microsoft.com/office/drawing/2014/main" id="{8FBC5A95-1B5B-1F2B-1D64-7BE693633F3D}"/>
              </a:ext>
            </a:extLst>
          </p:cNvPr>
          <p:cNvPicPr>
            <a:picLocks noChangeAspect="1"/>
          </p:cNvPicPr>
          <p:nvPr/>
        </p:nvPicPr>
        <p:blipFill>
          <a:blip r:embed="rId4"/>
          <a:stretch>
            <a:fillRect/>
          </a:stretch>
        </p:blipFill>
        <p:spPr>
          <a:xfrm>
            <a:off x="4572001" y="1559662"/>
            <a:ext cx="4357630" cy="17172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26"/>
          <p:cNvSpPr/>
          <p:nvPr/>
        </p:nvSpPr>
        <p:spPr>
          <a:xfrm>
            <a:off x="117434" y="3220352"/>
            <a:ext cx="4206474" cy="1169511"/>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7030A0"/>
              </a:buClr>
              <a:buSzPts val="1400"/>
              <a:buFont typeface="Arial"/>
              <a:buAutoNum type="arabicPeriod" startAt="3"/>
            </a:pP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Lawyer Side</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lawyer portal allows legal professionals to manage cases, respond to user queries, and generate legal documents efficiently.</a:t>
            </a:r>
            <a:r>
              <a:rPr lang="en-IN"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491" name="Google Shape;491;p26"/>
          <p:cNvSpPr/>
          <p:nvPr/>
        </p:nvSpPr>
        <p:spPr>
          <a:xfrm>
            <a:off x="4474490" y="3220351"/>
            <a:ext cx="4455140" cy="1169511"/>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7030A0"/>
              </a:buClr>
              <a:buSzPts val="1400"/>
              <a:buFont typeface="Arial"/>
              <a:buAutoNum type="arabicPeriod" startAt="4"/>
            </a:pP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User Side</a:t>
            </a:r>
            <a:r>
              <a:rPr lang="en-IN"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 </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user side provides easy access to legal information, chatbot assistance, and document generation for a seamless legal experience</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5E7F3636-9AE3-6D55-FA02-EE6ADA0C2757}"/>
              </a:ext>
            </a:extLst>
          </p:cNvPr>
          <p:cNvPicPr>
            <a:picLocks noChangeAspect="1"/>
          </p:cNvPicPr>
          <p:nvPr/>
        </p:nvPicPr>
        <p:blipFill>
          <a:blip r:embed="rId3"/>
          <a:stretch>
            <a:fillRect/>
          </a:stretch>
        </p:blipFill>
        <p:spPr>
          <a:xfrm>
            <a:off x="113894" y="1107687"/>
            <a:ext cx="4358869" cy="2112663"/>
          </a:xfrm>
          <a:prstGeom prst="rect">
            <a:avLst/>
          </a:prstGeom>
        </p:spPr>
      </p:pic>
      <p:pic>
        <p:nvPicPr>
          <p:cNvPr id="4" name="Picture 3">
            <a:extLst>
              <a:ext uri="{FF2B5EF4-FFF2-40B4-BE49-F238E27FC236}">
                <a16:creationId xmlns:a16="http://schemas.microsoft.com/office/drawing/2014/main" id="{13E02158-3FE9-A3BC-C013-C0B3F6FDA24D}"/>
              </a:ext>
            </a:extLst>
          </p:cNvPr>
          <p:cNvPicPr>
            <a:picLocks noChangeAspect="1"/>
          </p:cNvPicPr>
          <p:nvPr/>
        </p:nvPicPr>
        <p:blipFill>
          <a:blip r:embed="rId4"/>
          <a:stretch>
            <a:fillRect/>
          </a:stretch>
        </p:blipFill>
        <p:spPr>
          <a:xfrm>
            <a:off x="4667698" y="1107686"/>
            <a:ext cx="4358869" cy="19923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27"/>
          <p:cNvSpPr/>
          <p:nvPr/>
        </p:nvSpPr>
        <p:spPr>
          <a:xfrm>
            <a:off x="117434" y="3220352"/>
            <a:ext cx="4206474" cy="1169551"/>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7030A0"/>
              </a:buClr>
              <a:buSzPts val="1400"/>
              <a:buFont typeface="Arial"/>
              <a:buAutoNum type="arabicPeriod" startAt="5"/>
            </a:pPr>
            <a:r>
              <a:rPr lang="en-IN"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Blogs Page </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blog page offers users access to legal articles, updates, and case studies, enhancing their legal knowledge and awareness.</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501" name="Google Shape;501;p27"/>
          <p:cNvSpPr/>
          <p:nvPr/>
        </p:nvSpPr>
        <p:spPr>
          <a:xfrm>
            <a:off x="4474490" y="3220351"/>
            <a:ext cx="4455140" cy="1169511"/>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7030A0"/>
              </a:buClr>
              <a:buSzPts val="1400"/>
              <a:buFont typeface="Arial"/>
              <a:buAutoNum type="arabicPeriod" startAt="6"/>
            </a:pP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Blogs Detail</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blog detail page provides in-depth insights on legal topics, allowing users to explore specific cases and laws comprehensively.</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4" name="Picture 3">
            <a:extLst>
              <a:ext uri="{FF2B5EF4-FFF2-40B4-BE49-F238E27FC236}">
                <a16:creationId xmlns:a16="http://schemas.microsoft.com/office/drawing/2014/main" id="{E9173A7D-95A0-EA9F-4D0E-60F7F0496599}"/>
              </a:ext>
            </a:extLst>
          </p:cNvPr>
          <p:cNvPicPr>
            <a:picLocks noChangeAspect="1"/>
          </p:cNvPicPr>
          <p:nvPr/>
        </p:nvPicPr>
        <p:blipFill>
          <a:blip r:embed="rId3"/>
          <a:stretch>
            <a:fillRect/>
          </a:stretch>
        </p:blipFill>
        <p:spPr>
          <a:xfrm>
            <a:off x="117433" y="1109708"/>
            <a:ext cx="4337135" cy="2110643"/>
          </a:xfrm>
          <a:prstGeom prst="rect">
            <a:avLst/>
          </a:prstGeom>
        </p:spPr>
      </p:pic>
      <p:pic>
        <p:nvPicPr>
          <p:cNvPr id="7" name="Picture 6">
            <a:extLst>
              <a:ext uri="{FF2B5EF4-FFF2-40B4-BE49-F238E27FC236}">
                <a16:creationId xmlns:a16="http://schemas.microsoft.com/office/drawing/2014/main" id="{4ECA9D86-422C-34AE-1F35-DF7236C25857}"/>
              </a:ext>
            </a:extLst>
          </p:cNvPr>
          <p:cNvPicPr>
            <a:picLocks noChangeAspect="1"/>
          </p:cNvPicPr>
          <p:nvPr/>
        </p:nvPicPr>
        <p:blipFill>
          <a:blip r:embed="rId4"/>
          <a:stretch>
            <a:fillRect/>
          </a:stretch>
        </p:blipFill>
        <p:spPr>
          <a:xfrm>
            <a:off x="4605150" y="1109708"/>
            <a:ext cx="4421416" cy="21106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8">
          <a:extLst>
            <a:ext uri="{FF2B5EF4-FFF2-40B4-BE49-F238E27FC236}">
              <a16:creationId xmlns:a16="http://schemas.microsoft.com/office/drawing/2014/main" id="{DE4A310B-A183-8131-6866-9B314989D3F3}"/>
            </a:ext>
          </a:extLst>
        </p:cNvPr>
        <p:cNvGrpSpPr/>
        <p:nvPr/>
      </p:nvGrpSpPr>
      <p:grpSpPr>
        <a:xfrm>
          <a:off x="0" y="0"/>
          <a:ext cx="0" cy="0"/>
          <a:chOff x="0" y="0"/>
          <a:chExt cx="0" cy="0"/>
        </a:xfrm>
      </p:grpSpPr>
      <p:sp>
        <p:nvSpPr>
          <p:cNvPr id="500" name="Google Shape;500;p27">
            <a:extLst>
              <a:ext uri="{FF2B5EF4-FFF2-40B4-BE49-F238E27FC236}">
                <a16:creationId xmlns:a16="http://schemas.microsoft.com/office/drawing/2014/main" id="{DD57AE02-55DE-2968-317D-AA438ABA1352}"/>
              </a:ext>
            </a:extLst>
          </p:cNvPr>
          <p:cNvSpPr/>
          <p:nvPr/>
        </p:nvSpPr>
        <p:spPr>
          <a:xfrm>
            <a:off x="117434" y="3220352"/>
            <a:ext cx="4206474"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dirty="0">
                <a:solidFill>
                  <a:schemeClr val="tx1"/>
                </a:solidFill>
                <a:latin typeface="Times New Roman"/>
                <a:ea typeface="Times New Roman"/>
                <a:cs typeface="Times New Roman"/>
                <a:sym typeface="Times New Roman"/>
              </a:rPr>
              <a:t>7</a:t>
            </a:r>
            <a:r>
              <a:rPr lang="en-IN"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 Le</a:t>
            </a: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gal-</a:t>
            </a:r>
            <a:r>
              <a:rPr lang="en-IN" dirty="0" err="1">
                <a:solidFill>
                  <a:schemeClr val="tx1"/>
                </a:solidFill>
                <a:latin typeface="Times New Roman" panose="02020603050405020304" pitchFamily="18" charset="0"/>
                <a:ea typeface="Times New Roman"/>
                <a:cs typeface="Times New Roman" panose="02020603050405020304" pitchFamily="18" charset="0"/>
                <a:sym typeface="Times New Roman"/>
              </a:rPr>
              <a:t>ChatBot</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lang="en-US"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An AI-powered legal assistant providing instant legal guidance, rights awareness, and case-related insights.</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501" name="Google Shape;501;p27">
            <a:extLst>
              <a:ext uri="{FF2B5EF4-FFF2-40B4-BE49-F238E27FC236}">
                <a16:creationId xmlns:a16="http://schemas.microsoft.com/office/drawing/2014/main" id="{D3CB6A74-CFB3-81EC-DCCF-BA74CCC1C7B1}"/>
              </a:ext>
            </a:extLst>
          </p:cNvPr>
          <p:cNvSpPr/>
          <p:nvPr/>
        </p:nvSpPr>
        <p:spPr>
          <a:xfrm>
            <a:off x="4474490" y="3220351"/>
            <a:ext cx="4455140" cy="954067"/>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rgbClr val="7030A0"/>
              </a:buClr>
              <a:buSzPts val="1400"/>
            </a:pP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8. IMP </a:t>
            </a:r>
            <a:r>
              <a:rPr lang="en-IN" dirty="0" err="1">
                <a:solidFill>
                  <a:schemeClr val="tx1"/>
                </a:solidFill>
                <a:latin typeface="Times New Roman" panose="02020603050405020304" pitchFamily="18" charset="0"/>
                <a:ea typeface="Times New Roman"/>
                <a:cs typeface="Times New Roman" panose="02020603050405020304" pitchFamily="18" charset="0"/>
                <a:sym typeface="Times New Roman"/>
              </a:rPr>
              <a:t>Linkes</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Access official court websites, legal resources, and government portals for case status, judgments, and legal aid</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6BD2CAE6-9E1D-7C3A-49ED-83F39AE12572}"/>
              </a:ext>
            </a:extLst>
          </p:cNvPr>
          <p:cNvPicPr>
            <a:picLocks noChangeAspect="1"/>
          </p:cNvPicPr>
          <p:nvPr/>
        </p:nvPicPr>
        <p:blipFill>
          <a:blip r:embed="rId3"/>
          <a:stretch>
            <a:fillRect/>
          </a:stretch>
        </p:blipFill>
        <p:spPr>
          <a:xfrm>
            <a:off x="117434" y="969081"/>
            <a:ext cx="4337706" cy="2086352"/>
          </a:xfrm>
          <a:prstGeom prst="rect">
            <a:avLst/>
          </a:prstGeom>
        </p:spPr>
      </p:pic>
      <p:pic>
        <p:nvPicPr>
          <p:cNvPr id="6" name="Picture 5">
            <a:extLst>
              <a:ext uri="{FF2B5EF4-FFF2-40B4-BE49-F238E27FC236}">
                <a16:creationId xmlns:a16="http://schemas.microsoft.com/office/drawing/2014/main" id="{D1171004-67F8-141D-BB06-160018BBB8A0}"/>
              </a:ext>
            </a:extLst>
          </p:cNvPr>
          <p:cNvPicPr>
            <a:picLocks noChangeAspect="1"/>
          </p:cNvPicPr>
          <p:nvPr/>
        </p:nvPicPr>
        <p:blipFill>
          <a:blip r:embed="rId4"/>
          <a:stretch>
            <a:fillRect/>
          </a:stretch>
        </p:blipFill>
        <p:spPr>
          <a:xfrm>
            <a:off x="4688859" y="969082"/>
            <a:ext cx="4240772" cy="2086352"/>
          </a:xfrm>
          <a:prstGeom prst="rect">
            <a:avLst/>
          </a:prstGeom>
        </p:spPr>
      </p:pic>
    </p:spTree>
    <p:extLst>
      <p:ext uri="{BB962C8B-B14F-4D97-AF65-F5344CB8AC3E}">
        <p14:creationId xmlns:p14="http://schemas.microsoft.com/office/powerpoint/2010/main" val="183664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27"/>
          <p:cNvSpPr/>
          <p:nvPr/>
        </p:nvSpPr>
        <p:spPr>
          <a:xfrm>
            <a:off x="117434" y="3220352"/>
            <a:ext cx="4206474" cy="1169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9</a:t>
            </a:r>
            <a:r>
              <a:rPr lang="en-IN"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 Lawyer</a:t>
            </a: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’s Portal</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lang="en-US"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document posting feature allows lawyers to upload legal documents, making them accessible for users requiring legal templates and references.</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sp>
        <p:nvSpPr>
          <p:cNvPr id="501" name="Google Shape;501;p27"/>
          <p:cNvSpPr/>
          <p:nvPr/>
        </p:nvSpPr>
        <p:spPr>
          <a:xfrm>
            <a:off x="4474490" y="3220351"/>
            <a:ext cx="4455140" cy="1169511"/>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rgbClr val="7030A0"/>
              </a:buClr>
              <a:buSzPts val="1400"/>
            </a:pPr>
            <a:r>
              <a:rPr lang="en-IN" dirty="0">
                <a:solidFill>
                  <a:schemeClr val="tx1"/>
                </a:solidFill>
                <a:latin typeface="Times New Roman" panose="02020603050405020304" pitchFamily="18" charset="0"/>
                <a:ea typeface="Times New Roman"/>
                <a:cs typeface="Times New Roman" panose="02020603050405020304" pitchFamily="18" charset="0"/>
                <a:sym typeface="Times New Roman"/>
              </a:rPr>
              <a:t>10. User Application Form</a:t>
            </a:r>
            <a:r>
              <a:rPr lang="en-IN"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rPr>
              <a:t> </a:t>
            </a: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14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user application form enables users to submit legal case details, ensuring accurate processing and personalized legal assistance</a:t>
            </a:r>
            <a:r>
              <a:rPr lang="en-US" dirty="0">
                <a:solidFill>
                  <a:schemeClr val="tx1"/>
                </a:solidFill>
              </a:rPr>
              <a:t>.</a:t>
            </a:r>
            <a:endParaRPr sz="1400" b="0" i="0" u="none" strike="noStrike" cap="none" dirty="0">
              <a:solidFill>
                <a:schemeClr val="tx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A6490A89-FA69-93D3-0B62-8B9E45F6C055}"/>
              </a:ext>
            </a:extLst>
          </p:cNvPr>
          <p:cNvPicPr>
            <a:picLocks noChangeAspect="1"/>
          </p:cNvPicPr>
          <p:nvPr/>
        </p:nvPicPr>
        <p:blipFill>
          <a:blip r:embed="rId3"/>
          <a:stretch>
            <a:fillRect/>
          </a:stretch>
        </p:blipFill>
        <p:spPr>
          <a:xfrm>
            <a:off x="117434" y="1094758"/>
            <a:ext cx="4624299" cy="1960675"/>
          </a:xfrm>
          <a:prstGeom prst="rect">
            <a:avLst/>
          </a:prstGeom>
        </p:spPr>
      </p:pic>
      <p:pic>
        <p:nvPicPr>
          <p:cNvPr id="7" name="Picture 6">
            <a:extLst>
              <a:ext uri="{FF2B5EF4-FFF2-40B4-BE49-F238E27FC236}">
                <a16:creationId xmlns:a16="http://schemas.microsoft.com/office/drawing/2014/main" id="{5A9D7486-AD4D-8E21-77D0-4EAE61C681FC}"/>
              </a:ext>
            </a:extLst>
          </p:cNvPr>
          <p:cNvPicPr>
            <a:picLocks noChangeAspect="1"/>
          </p:cNvPicPr>
          <p:nvPr/>
        </p:nvPicPr>
        <p:blipFill>
          <a:blip r:embed="rId4"/>
          <a:stretch>
            <a:fillRect/>
          </a:stretch>
        </p:blipFill>
        <p:spPr>
          <a:xfrm>
            <a:off x="5018049" y="1094758"/>
            <a:ext cx="4008517" cy="19606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6"/>
          <p:cNvSpPr txBox="1">
            <a:spLocks noGrp="1"/>
          </p:cNvSpPr>
          <p:nvPr>
            <p:ph type="title"/>
          </p:nvPr>
        </p:nvSpPr>
        <p:spPr>
          <a:xfrm>
            <a:off x="442332" y="184248"/>
            <a:ext cx="8229600" cy="85740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SzPts val="1800"/>
              <a:buNone/>
            </a:pPr>
            <a:r>
              <a:rPr lang="en-US" sz="4000" b="1" dirty="0">
                <a:latin typeface="Times New Roman" panose="02020603050405020304" pitchFamily="18" charset="0"/>
                <a:cs typeface="Times New Roman" panose="02020603050405020304" pitchFamily="18" charset="0"/>
              </a:rPr>
              <a:t>REFERENCES</a:t>
            </a:r>
            <a:endParaRPr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275657C-3656-14F5-9546-41D8BDE70F85}"/>
              </a:ext>
            </a:extLst>
          </p:cNvPr>
          <p:cNvSpPr txBox="1"/>
          <p:nvPr/>
        </p:nvSpPr>
        <p:spPr>
          <a:xfrm>
            <a:off x="59473" y="937570"/>
            <a:ext cx="9025053" cy="4185761"/>
          </a:xfrm>
          <a:prstGeom prst="rect">
            <a:avLst/>
          </a:prstGeom>
          <a:noFill/>
        </p:spPr>
        <p:txBody>
          <a:bodyPr wrap="square">
            <a:spAutoFit/>
          </a:bodyPr>
          <a:lstStyle/>
          <a:p>
            <a:pPr algn="just"/>
            <a:r>
              <a:rPr lang="en-US" b="1" dirty="0">
                <a:solidFill>
                  <a:srgbClr val="7030A0"/>
                </a:solidFill>
                <a:latin typeface="Times New Roman" panose="02020603050405020304" pitchFamily="18" charset="0"/>
                <a:cs typeface="Times New Roman" panose="02020603050405020304" pitchFamily="18" charset="0"/>
              </a:rPr>
              <a:t>[1] AI-Driven Legal Assistants: The Future of Legal Advice – Shah, V. (2023) </a:t>
            </a:r>
            <a:r>
              <a:rPr lang="en-US" dirty="0">
                <a:solidFill>
                  <a:srgbClr val="7030A0"/>
                </a:solidFill>
                <a:latin typeface="Times New Roman" panose="02020603050405020304" pitchFamily="18" charset="0"/>
                <a:cs typeface="Times New Roman" panose="02020603050405020304" pitchFamily="18" charset="0"/>
              </a:rPr>
              <a:t>“Describes how AI-driven legal assistants are transforming legal advice through automation and intelligent interaction.” </a:t>
            </a:r>
          </a:p>
          <a:p>
            <a:pPr algn="just"/>
            <a:r>
              <a:rPr lang="en-US" b="1" dirty="0">
                <a:solidFill>
                  <a:srgbClr val="7030A0"/>
                </a:solidFill>
                <a:latin typeface="Times New Roman" panose="02020603050405020304" pitchFamily="18" charset="0"/>
                <a:cs typeface="Times New Roman" panose="02020603050405020304" pitchFamily="18" charset="0"/>
              </a:rPr>
              <a:t>[2]AI for Legal Document Automation: A Case Study of Contract Generation – Li, J., &amp; Qin, L. (2022)</a:t>
            </a:r>
            <a:r>
              <a:rPr lang="en-US" dirty="0">
                <a:solidFill>
                  <a:srgbClr val="7030A0"/>
                </a:solidFill>
                <a:latin typeface="Times New Roman" panose="02020603050405020304" pitchFamily="18" charset="0"/>
                <a:cs typeface="Times New Roman" panose="02020603050405020304" pitchFamily="18" charset="0"/>
              </a:rPr>
              <a:t> “Presents a case study on using AI to automate legal contract generation for efficiency and accuracy.” </a:t>
            </a:r>
          </a:p>
          <a:p>
            <a:pPr algn="just"/>
            <a:r>
              <a:rPr lang="en-US" b="1" dirty="0">
                <a:solidFill>
                  <a:srgbClr val="7030A0"/>
                </a:solidFill>
                <a:latin typeface="Times New Roman" panose="02020603050405020304" pitchFamily="18" charset="0"/>
                <a:cs typeface="Times New Roman" panose="02020603050405020304" pitchFamily="18" charset="0"/>
              </a:rPr>
              <a:t>[3] Legal AI: The Future of Legal Practice and Law Firms – Charlotte Baker, Anthony Thomson (2022) </a:t>
            </a:r>
            <a:r>
              <a:rPr lang="en-US" dirty="0">
                <a:solidFill>
                  <a:srgbClr val="7030A0"/>
                </a:solidFill>
                <a:latin typeface="Times New Roman" panose="02020603050405020304" pitchFamily="18" charset="0"/>
                <a:cs typeface="Times New Roman" panose="02020603050405020304" pitchFamily="18" charset="0"/>
              </a:rPr>
              <a:t>“Explores the integration of AI into legal firms, reshaping traditional legal practice and client services.” </a:t>
            </a:r>
          </a:p>
          <a:p>
            <a:pPr algn="just"/>
            <a:r>
              <a:rPr lang="en-US" b="1" dirty="0">
                <a:solidFill>
                  <a:srgbClr val="7030A0"/>
                </a:solidFill>
                <a:latin typeface="Times New Roman" panose="02020603050405020304" pitchFamily="18" charset="0"/>
                <a:cs typeface="Times New Roman" panose="02020603050405020304" pitchFamily="18" charset="0"/>
              </a:rPr>
              <a:t>[4] AI in Legal Assistance: Document Automation and Interactive Systems – Pasquale, F. (2021) </a:t>
            </a:r>
            <a:r>
              <a:rPr lang="en-US" dirty="0">
                <a:solidFill>
                  <a:srgbClr val="7030A0"/>
                </a:solidFill>
                <a:latin typeface="Times New Roman" panose="02020603050405020304" pitchFamily="18" charset="0"/>
                <a:cs typeface="Times New Roman" panose="02020603050405020304" pitchFamily="18" charset="0"/>
              </a:rPr>
              <a:t>“Discusses AI technologies that automate legal document creation and support interactive legal systems.” </a:t>
            </a:r>
          </a:p>
          <a:p>
            <a:pPr algn="just"/>
            <a:r>
              <a:rPr lang="en-US" b="1" dirty="0">
                <a:solidFill>
                  <a:srgbClr val="7030A0"/>
                </a:solidFill>
                <a:latin typeface="Times New Roman" panose="02020603050405020304" pitchFamily="18" charset="0"/>
                <a:cs typeface="Times New Roman" panose="02020603050405020304" pitchFamily="18" charset="0"/>
              </a:rPr>
              <a:t>[5] AI and Legal Decision-Making: Integrating AI for Improved Legal Services – Alejandro Camacho and Robert J. Kirkpatrick (2020) </a:t>
            </a:r>
            <a:r>
              <a:rPr lang="en-US" dirty="0">
                <a:solidFill>
                  <a:srgbClr val="7030A0"/>
                </a:solidFill>
                <a:latin typeface="Times New Roman" panose="02020603050405020304" pitchFamily="18" charset="0"/>
                <a:cs typeface="Times New Roman" panose="02020603050405020304" pitchFamily="18" charset="0"/>
              </a:rPr>
              <a:t>“Examines how AI enhances legal decision-making processes by offering data-driven insights and solutions.”</a:t>
            </a:r>
          </a:p>
          <a:p>
            <a:pPr algn="just"/>
            <a:r>
              <a:rPr lang="en-US" b="1" dirty="0">
                <a:solidFill>
                  <a:srgbClr val="7030A0"/>
                </a:solidFill>
                <a:latin typeface="Times New Roman" panose="02020603050405020304" pitchFamily="18" charset="0"/>
                <a:cs typeface="Times New Roman" panose="02020603050405020304" pitchFamily="18" charset="0"/>
              </a:rPr>
              <a:t>[6] Natural Language Processing for Legal Text: Challenges and Opportunities – Chalkidis, I., &amp; </a:t>
            </a:r>
            <a:r>
              <a:rPr lang="en-US" b="1" dirty="0" err="1">
                <a:solidFill>
                  <a:srgbClr val="7030A0"/>
                </a:solidFill>
                <a:latin typeface="Times New Roman" panose="02020603050405020304" pitchFamily="18" charset="0"/>
                <a:cs typeface="Times New Roman" panose="02020603050405020304" pitchFamily="18" charset="0"/>
              </a:rPr>
              <a:t>Androutsopoulos</a:t>
            </a:r>
            <a:r>
              <a:rPr lang="en-US" b="1" dirty="0">
                <a:solidFill>
                  <a:srgbClr val="7030A0"/>
                </a:solidFill>
                <a:latin typeface="Times New Roman" panose="02020603050405020304" pitchFamily="18" charset="0"/>
                <a:cs typeface="Times New Roman" panose="02020603050405020304" pitchFamily="18" charset="0"/>
              </a:rPr>
              <a:t>, I. (2020): </a:t>
            </a:r>
            <a:r>
              <a:rPr lang="en-US" dirty="0">
                <a:solidFill>
                  <a:srgbClr val="7030A0"/>
                </a:solidFill>
                <a:latin typeface="Times New Roman" panose="02020603050405020304" pitchFamily="18" charset="0"/>
                <a:cs typeface="Times New Roman" panose="02020603050405020304" pitchFamily="18" charset="0"/>
              </a:rPr>
              <a:t>“Highlights key challenges and opportunities in applying NLP to complex legal documents.”</a:t>
            </a:r>
          </a:p>
          <a:p>
            <a:pPr algn="just"/>
            <a:r>
              <a:rPr lang="en-US" b="1" dirty="0">
                <a:solidFill>
                  <a:srgbClr val="7030A0"/>
                </a:solidFill>
                <a:latin typeface="Times New Roman" panose="02020603050405020304" pitchFamily="18" charset="0"/>
                <a:cs typeface="Times New Roman" panose="02020603050405020304" pitchFamily="18" charset="0"/>
              </a:rPr>
              <a:t>[7] </a:t>
            </a:r>
            <a:r>
              <a:rPr lang="en-US" b="1" dirty="0" err="1">
                <a:solidFill>
                  <a:srgbClr val="7030A0"/>
                </a:solidFill>
                <a:latin typeface="Times New Roman" panose="02020603050405020304" pitchFamily="18" charset="0"/>
                <a:cs typeface="Times New Roman" panose="02020603050405020304" pitchFamily="18" charset="0"/>
              </a:rPr>
              <a:t>RoBERTa</a:t>
            </a:r>
            <a:r>
              <a:rPr lang="en-US" b="1" dirty="0">
                <a:solidFill>
                  <a:srgbClr val="7030A0"/>
                </a:solidFill>
                <a:latin typeface="Times New Roman" panose="02020603050405020304" pitchFamily="18" charset="0"/>
                <a:cs typeface="Times New Roman" panose="02020603050405020304" pitchFamily="18" charset="0"/>
              </a:rPr>
              <a:t>: A Robustly Optimized BERT Pretraining Approach – Liu, Y., Ott, M., Goyal, N., Du, J., Joshi, M., Chen, D., ... &amp; Stoyanov, V. (2019) </a:t>
            </a:r>
            <a:r>
              <a:rPr lang="en-US" dirty="0">
                <a:solidFill>
                  <a:srgbClr val="7030A0"/>
                </a:solidFill>
                <a:latin typeface="Times New Roman" panose="02020603050405020304" pitchFamily="18" charset="0"/>
                <a:cs typeface="Times New Roman" panose="02020603050405020304" pitchFamily="18" charset="0"/>
              </a:rPr>
              <a:t>“Introduces </a:t>
            </a:r>
            <a:r>
              <a:rPr lang="en-US" dirty="0" err="1">
                <a:solidFill>
                  <a:srgbClr val="7030A0"/>
                </a:solidFill>
                <a:latin typeface="Times New Roman" panose="02020603050405020304" pitchFamily="18" charset="0"/>
                <a:cs typeface="Times New Roman" panose="02020603050405020304" pitchFamily="18" charset="0"/>
              </a:rPr>
              <a:t>RoBERTa</a:t>
            </a:r>
            <a:r>
              <a:rPr lang="en-US" dirty="0">
                <a:solidFill>
                  <a:srgbClr val="7030A0"/>
                </a:solidFill>
                <a:latin typeface="Times New Roman" panose="02020603050405020304" pitchFamily="18" charset="0"/>
                <a:cs typeface="Times New Roman" panose="02020603050405020304" pitchFamily="18" charset="0"/>
              </a:rPr>
              <a:t>, an advanced NLP model useful for understanding and processing legal language.” </a:t>
            </a:r>
          </a:p>
          <a:p>
            <a:pPr algn="just"/>
            <a:endParaRPr lang="en-US" dirty="0">
              <a:solidFill>
                <a:srgbClr val="7030A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solidFill>
                <a:srgbClr val="7030A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DF71-1E33-8206-0316-1C411535C65F}"/>
              </a:ext>
            </a:extLst>
          </p:cNvPr>
          <p:cNvSpPr>
            <a:spLocks noGrp="1"/>
          </p:cNvSpPr>
          <p:nvPr>
            <p:ph type="title"/>
          </p:nvPr>
        </p:nvSpPr>
        <p:spPr>
          <a:xfrm>
            <a:off x="687658" y="475785"/>
            <a:ext cx="7902497" cy="557561"/>
          </a:xfrm>
        </p:spPr>
        <p:txBody>
          <a:bodyPr>
            <a:noAutofit/>
          </a:bodyPr>
          <a:lstStyle/>
          <a:p>
            <a:pPr algn="ctr"/>
            <a:r>
              <a:rPr lang="en-IN" sz="4000" b="1"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887D7B64-E7AB-EB21-4D48-C017225F1E82}"/>
              </a:ext>
            </a:extLst>
          </p:cNvPr>
          <p:cNvSpPr txBox="1"/>
          <p:nvPr/>
        </p:nvSpPr>
        <p:spPr>
          <a:xfrm>
            <a:off x="1" y="1154949"/>
            <a:ext cx="9084526" cy="3108543"/>
          </a:xfrm>
          <a:prstGeom prst="rect">
            <a:avLst/>
          </a:prstGeom>
          <a:noFill/>
        </p:spPr>
        <p:txBody>
          <a:bodyPr wrap="square">
            <a:spAutoFit/>
          </a:bodyPr>
          <a:lstStyle/>
          <a:p>
            <a:pPr marL="622300" marR="713105" algn="just">
              <a:spcBef>
                <a:spcPts val="1440"/>
              </a:spcBef>
            </a:pPr>
            <a:r>
              <a:rPr lang="en-US" dirty="0">
                <a:solidFill>
                  <a:srgbClr val="7030A0"/>
                </a:solidFill>
                <a:effectLst/>
                <a:latin typeface="Times New Roman" panose="02020603050405020304" pitchFamily="18" charset="0"/>
                <a:ea typeface="Times New Roman" panose="02020603050405020304" pitchFamily="18" charset="0"/>
              </a:rPr>
              <a:t>The </a:t>
            </a:r>
            <a:r>
              <a:rPr lang="en-US" b="1" dirty="0">
                <a:solidFill>
                  <a:srgbClr val="7030A0"/>
                </a:solidFill>
                <a:effectLst/>
                <a:latin typeface="Times New Roman" panose="02020603050405020304" pitchFamily="18" charset="0"/>
                <a:ea typeface="Times New Roman" panose="02020603050405020304" pitchFamily="18" charset="0"/>
              </a:rPr>
              <a:t>AI-Powered Legal Advisor Assistant </a:t>
            </a:r>
            <a:r>
              <a:rPr lang="en-US" dirty="0">
                <a:solidFill>
                  <a:srgbClr val="7030A0"/>
                </a:solidFill>
                <a:effectLst/>
                <a:latin typeface="Times New Roman" panose="02020603050405020304" pitchFamily="18" charset="0"/>
                <a:ea typeface="Times New Roman" panose="02020603050405020304" pitchFamily="18" charset="0"/>
              </a:rPr>
              <a:t>seeks to revolutionize the legal services sector by making these services more accessible, efficient, and user-friendly for both individuals and legal practitioners. Utilizing advanced technologies like Artificial Intelligence and Natural Language Processing, the platform tackles key issues in the legal domain, such as high costs and the heavy workload faced by legal professionals. This cutting-edge solution enables users to manage their legal requirements confidently by providing instant access to accurate information, automating document creation, and simplifying routine tasks. It not only improves operational efficiency for legal professionals but also democratizes legal knowledge, allowing individuals and small businesses to comprehend their rights and responsibilities without incurring excessive costs. As the legal industry evolves, incorporating AI into legal practices becomes crucial, with a focus on ethical standards and user-centered design to maintain transparency and fairness. By prioritizing continuous development and user feedback, the </a:t>
            </a:r>
            <a:r>
              <a:rPr lang="en-US" b="1" dirty="0">
                <a:solidFill>
                  <a:srgbClr val="7030A0"/>
                </a:solidFill>
                <a:effectLst/>
                <a:latin typeface="Times New Roman" panose="02020603050405020304" pitchFamily="18" charset="0"/>
                <a:ea typeface="Times New Roman" panose="02020603050405020304" pitchFamily="18" charset="0"/>
              </a:rPr>
              <a:t>AI-Powered Legal Advisor Assistant </a:t>
            </a:r>
            <a:r>
              <a:rPr lang="en-US" dirty="0">
                <a:solidFill>
                  <a:srgbClr val="7030A0"/>
                </a:solidFill>
                <a:effectLst/>
                <a:latin typeface="Times New Roman" panose="02020603050405020304" pitchFamily="18" charset="0"/>
                <a:ea typeface="Times New Roman" panose="02020603050405020304" pitchFamily="18" charset="0"/>
              </a:rPr>
              <a:t>has the potential to significantly influence the legal sector, helping build a more knowledgeable society where justice is accessible and understandable, thereby reshaping the future of legal support to promote fairness and assistance for all users.</a:t>
            </a:r>
            <a:endParaRPr lang="en-IN" dirty="0">
              <a:solidFill>
                <a:srgbClr val="7030A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2911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D709-487D-869A-F82A-A1392BBAD544}"/>
              </a:ext>
            </a:extLst>
          </p:cNvPr>
          <p:cNvSpPr>
            <a:spLocks noGrp="1"/>
          </p:cNvSpPr>
          <p:nvPr>
            <p:ph type="title"/>
          </p:nvPr>
        </p:nvSpPr>
        <p:spPr>
          <a:xfrm>
            <a:off x="2152186" y="889774"/>
            <a:ext cx="4962292" cy="857250"/>
          </a:xfrm>
        </p:spPr>
        <p:txBody>
          <a:bodyPr>
            <a:normAutofit fontScale="90000"/>
          </a:bodyPr>
          <a:lstStyle/>
          <a:p>
            <a:pPr algn="ctr"/>
            <a:r>
              <a:rPr lang="en-US" sz="4400" b="1" dirty="0">
                <a:solidFill>
                  <a:schemeClr val="accent5">
                    <a:lumMod val="75000"/>
                  </a:schemeClr>
                </a:solidFill>
                <a:latin typeface="Times New Roman" panose="02020603050405020304" pitchFamily="18" charset="0"/>
                <a:cs typeface="Times New Roman" panose="02020603050405020304" pitchFamily="18" charset="0"/>
              </a:rPr>
              <a:t>FUTURE SCOPE</a:t>
            </a:r>
            <a:br>
              <a:rPr lang="en-US" b="1" dirty="0">
                <a:solidFill>
                  <a:schemeClr val="accent5">
                    <a:lumMod val="75000"/>
                  </a:schemeClr>
                </a:solidFill>
              </a:rPr>
            </a:br>
            <a:endParaRPr lang="en-IN" dirty="0"/>
          </a:p>
        </p:txBody>
      </p:sp>
      <p:sp>
        <p:nvSpPr>
          <p:cNvPr id="3" name="TextBox 2">
            <a:extLst>
              <a:ext uri="{FF2B5EF4-FFF2-40B4-BE49-F238E27FC236}">
                <a16:creationId xmlns:a16="http://schemas.microsoft.com/office/drawing/2014/main" id="{AFBA03DE-044D-D12D-6388-9D98BA750FB8}"/>
              </a:ext>
            </a:extLst>
          </p:cNvPr>
          <p:cNvSpPr txBox="1"/>
          <p:nvPr/>
        </p:nvSpPr>
        <p:spPr>
          <a:xfrm>
            <a:off x="0" y="1281228"/>
            <a:ext cx="9144000" cy="2893100"/>
          </a:xfrm>
          <a:prstGeom prst="rect">
            <a:avLst/>
          </a:prstGeom>
          <a:noFill/>
        </p:spPr>
        <p:txBody>
          <a:bodyPr wrap="square" rtlCol="0">
            <a:spAutoFit/>
          </a:bodyPr>
          <a:lstStyle/>
          <a:p>
            <a:pPr marL="622300" marR="313055" algn="just">
              <a:spcBef>
                <a:spcPts val="5"/>
              </a:spcBef>
            </a:pPr>
            <a:r>
              <a:rPr lang="en-US" dirty="0">
                <a:solidFill>
                  <a:srgbClr val="7030A0"/>
                </a:solidFill>
                <a:effectLst/>
                <a:latin typeface="Times New Roman" panose="02020603050405020304" pitchFamily="18" charset="0"/>
                <a:ea typeface="Times New Roman" panose="02020603050405020304" pitchFamily="18" charset="0"/>
              </a:rPr>
              <a:t>AI-powered legal advisors are revolutionizing the legal industry by enhancing accessibility of legal services, offering 24/7 availability and simplified legal guidance for individuals and small businesses, making legal consultations more affordable. They also enable automation of legal procedures, drafting documents,</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reviewing</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contracts,</a:t>
            </a:r>
            <a:r>
              <a:rPr lang="en-US" spc="-6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and</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predicting</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case</a:t>
            </a:r>
            <a:r>
              <a:rPr lang="en-US" spc="-7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outcomes</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using</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advanced</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models.</a:t>
            </a:r>
            <a:r>
              <a:rPr lang="en-US" spc="-6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AI</a:t>
            </a:r>
            <a:r>
              <a:rPr lang="en-US" spc="-7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assists</a:t>
            </a:r>
            <a:r>
              <a:rPr lang="en-US" spc="-6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in</a:t>
            </a:r>
            <a:r>
              <a:rPr lang="en-US" spc="-2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legal research integration, retrieving relevant case laws and ensuring regulatory compliance, while in dispute resolution, it supports mediation and alternative dispute processes. AI offers global legal solutions through</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multilingual</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capabilities</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and</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handles</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cross-border</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legal</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matters.</a:t>
            </a:r>
            <a:r>
              <a:rPr lang="en-US" spc="-1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In</a:t>
            </a:r>
            <a:r>
              <a:rPr lang="en-US" spc="-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legal</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education</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and</a:t>
            </a:r>
            <a:r>
              <a:rPr lang="en-US" spc="-1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training, AI</a:t>
            </a:r>
            <a:r>
              <a:rPr lang="en-US" spc="-4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creates</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interactive</a:t>
            </a:r>
            <a:r>
              <a:rPr lang="en-US" spc="-2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learning</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tools</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for</a:t>
            </a:r>
            <a:r>
              <a:rPr lang="en-US" spc="-3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students</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and</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professionals.</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It</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enhances data</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privacy</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and</a:t>
            </a:r>
            <a:r>
              <a:rPr lang="en-US" spc="-2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security by</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handling</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sensitive</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client</a:t>
            </a:r>
            <a:r>
              <a:rPr lang="en-US" spc="-4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data</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and</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integrating</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blockchain</a:t>
            </a:r>
            <a:r>
              <a:rPr lang="en-US" spc="-4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for</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secure</a:t>
            </a:r>
            <a:r>
              <a:rPr lang="en-US" spc="-5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services.</a:t>
            </a:r>
            <a:r>
              <a:rPr lang="en-US" spc="-4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AI</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also</a:t>
            </a:r>
            <a:r>
              <a:rPr lang="en-US" spc="-4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partners</a:t>
            </a:r>
            <a:r>
              <a:rPr lang="en-US" spc="-50"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with</a:t>
            </a:r>
            <a:r>
              <a:rPr lang="en-US" spc="-35" dirty="0">
                <a:solidFill>
                  <a:srgbClr val="7030A0"/>
                </a:solidFill>
                <a:effectLst/>
                <a:latin typeface="Times New Roman" panose="02020603050405020304" pitchFamily="18" charset="0"/>
                <a:ea typeface="Times New Roman" panose="02020603050405020304" pitchFamily="18" charset="0"/>
              </a:rPr>
              <a:t> </a:t>
            </a:r>
            <a:r>
              <a:rPr lang="en-US" dirty="0">
                <a:solidFill>
                  <a:srgbClr val="7030A0"/>
                </a:solidFill>
                <a:effectLst/>
                <a:latin typeface="Times New Roman" panose="02020603050405020304" pitchFamily="18" charset="0"/>
                <a:ea typeface="Times New Roman" panose="02020603050405020304" pitchFamily="18" charset="0"/>
              </a:rPr>
              <a:t>law firms to improve efficiency through hybrid solutions, where repetitive tasks are handled by AI while complex issues go to human lawyers. AI-powered legal chatbots assist with compliance checks in regulated industries and are expanding into niche legal areas such as intellectual property and corporate </a:t>
            </a:r>
            <a:r>
              <a:rPr lang="en-US" spc="-20" dirty="0">
                <a:solidFill>
                  <a:srgbClr val="7030A0"/>
                </a:solidFill>
                <a:effectLst/>
                <a:latin typeface="Times New Roman" panose="02020603050405020304" pitchFamily="18" charset="0"/>
                <a:ea typeface="Times New Roman" panose="02020603050405020304" pitchFamily="18" charset="0"/>
              </a:rPr>
              <a:t>law.</a:t>
            </a:r>
            <a:endParaRPr lang="en-IN" dirty="0">
              <a:solidFill>
                <a:srgbClr val="7030A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875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500034" y="2071684"/>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866F7B-C010-566E-024A-FAD78874DCC8}"/>
              </a:ext>
            </a:extLst>
          </p:cNvPr>
          <p:cNvSpPr txBox="1"/>
          <p:nvPr/>
        </p:nvSpPr>
        <p:spPr>
          <a:xfrm>
            <a:off x="1981200" y="742950"/>
            <a:ext cx="5105400" cy="2862322"/>
          </a:xfrm>
          <a:prstGeom prst="rect">
            <a:avLst/>
          </a:prstGeom>
          <a:noFill/>
        </p:spPr>
        <p:txBody>
          <a:bodyPr wrap="square" rtlCol="0">
            <a:sp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MAJOR  PROJECT</a:t>
            </a:r>
          </a:p>
          <a:p>
            <a:pPr algn="ctr"/>
            <a:endParaRPr lang="en-US" sz="3600" b="1" dirty="0">
              <a:solidFill>
                <a:srgbClr val="7030A0"/>
              </a:solidFill>
              <a:latin typeface="Times New Roman" panose="02020603050405020304" pitchFamily="18" charset="0"/>
              <a:cs typeface="Times New Roman" panose="02020603050405020304" pitchFamily="18" charset="0"/>
            </a:endParaRPr>
          </a:p>
          <a:p>
            <a:pPr algn="ctr"/>
            <a:r>
              <a:rPr lang="en-US" sz="3600" b="1" dirty="0">
                <a:solidFill>
                  <a:srgbClr val="7030A0"/>
                </a:solidFill>
                <a:latin typeface="Times New Roman" panose="02020603050405020304" pitchFamily="18" charset="0"/>
                <a:cs typeface="Times New Roman" panose="02020603050405020304" pitchFamily="18" charset="0"/>
              </a:rPr>
              <a:t> PRESENTATION</a:t>
            </a:r>
          </a:p>
          <a:p>
            <a:pPr algn="ctr"/>
            <a:endParaRPr lang="en-US" sz="3600" b="1" dirty="0">
              <a:solidFill>
                <a:srgbClr val="7030A0"/>
              </a:solidFill>
              <a:latin typeface="Times New Roman" panose="02020603050405020304" pitchFamily="18" charset="0"/>
              <a:cs typeface="Times New Roman" panose="02020603050405020304" pitchFamily="18" charset="0"/>
            </a:endParaRPr>
          </a:p>
          <a:p>
            <a:pPr algn="ctr"/>
            <a:r>
              <a:rPr lang="en-US" sz="3600" b="1" dirty="0">
                <a:solidFill>
                  <a:srgbClr val="7030A0"/>
                </a:solidFill>
                <a:latin typeface="Times New Roman" panose="02020603050405020304" pitchFamily="18" charset="0"/>
                <a:cs typeface="Times New Roman" panose="02020603050405020304" pitchFamily="18" charset="0"/>
              </a:rPr>
              <a:t>SEM – VIII  (2024-2025)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0" y="326186"/>
            <a:ext cx="9144000" cy="997092"/>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5000"/>
              <a:buFont typeface="Constantia"/>
              <a:buNone/>
            </a:pPr>
            <a:r>
              <a:rPr lang="en-US" sz="4500" b="1" spc="-60" dirty="0">
                <a:latin typeface="Times New Roman" panose="02020603050405020304" pitchFamily="18" charset="0"/>
                <a:cs typeface="Times New Roman" panose="02020603050405020304" pitchFamily="18" charset="0"/>
              </a:rPr>
              <a:t>Ai Powered Legal Advisor Assistant</a:t>
            </a:r>
            <a:endParaRPr sz="4500" b="1" dirty="0">
              <a:latin typeface="Times New Roman" panose="02020603050405020304" pitchFamily="18" charset="0"/>
              <a:cs typeface="Times New Roman" panose="02020603050405020304" pitchFamily="18" charset="0"/>
            </a:endParaRPr>
          </a:p>
        </p:txBody>
      </p:sp>
      <p:sp>
        <p:nvSpPr>
          <p:cNvPr id="113" name="Google Shape;113;p3"/>
          <p:cNvSpPr txBox="1">
            <a:spLocks noGrp="1"/>
          </p:cNvSpPr>
          <p:nvPr>
            <p:ph type="body" idx="1"/>
          </p:nvPr>
        </p:nvSpPr>
        <p:spPr>
          <a:xfrm>
            <a:off x="457200" y="1189463"/>
            <a:ext cx="8229600" cy="32858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520"/>
              </a:spcBef>
              <a:spcAft>
                <a:spcPts val="0"/>
              </a:spcAft>
              <a:buSzPts val="988"/>
              <a:buNone/>
            </a:pPr>
            <a:endParaRPr sz="1440" dirty="0">
              <a:latin typeface="Times New Roman" panose="02020603050405020304" pitchFamily="18" charset="0"/>
              <a:cs typeface="Times New Roman" panose="02020603050405020304" pitchFamily="18" charset="0"/>
            </a:endParaRPr>
          </a:p>
          <a:p>
            <a:pPr marL="0" marR="258445" indent="0">
              <a:lnSpc>
                <a:spcPct val="118400"/>
              </a:lnSpc>
              <a:spcBef>
                <a:spcPts val="85"/>
              </a:spcBef>
              <a:buNone/>
            </a:pPr>
            <a:endParaRPr lang="en-IN" sz="1800" b="1" spc="-10" dirty="0">
              <a:solidFill>
                <a:srgbClr val="6F2F9F"/>
              </a:solidFill>
              <a:latin typeface="Times New Roman" panose="02020603050405020304" pitchFamily="18" charset="0"/>
              <a:cs typeface="Times New Roman" panose="02020603050405020304" pitchFamily="18" charset="0"/>
            </a:endParaRPr>
          </a:p>
          <a:p>
            <a:pPr marL="0" marR="258445" indent="0">
              <a:lnSpc>
                <a:spcPct val="118400"/>
              </a:lnSpc>
              <a:spcBef>
                <a:spcPts val="85"/>
              </a:spcBef>
              <a:buNone/>
            </a:pPr>
            <a:r>
              <a:rPr lang="en-IN" sz="1800" b="1" spc="-10" dirty="0">
                <a:solidFill>
                  <a:srgbClr val="6F2F9F"/>
                </a:solidFill>
                <a:latin typeface="Times New Roman" panose="02020603050405020304" pitchFamily="18" charset="0"/>
                <a:cs typeface="Times New Roman" panose="02020603050405020304" pitchFamily="18" charset="0"/>
              </a:rPr>
              <a:t>Group </a:t>
            </a:r>
            <a:r>
              <a:rPr lang="en-IN" sz="1800" b="1" dirty="0">
                <a:solidFill>
                  <a:srgbClr val="6F2F9F"/>
                </a:solidFill>
                <a:latin typeface="Times New Roman" panose="02020603050405020304" pitchFamily="18" charset="0"/>
                <a:cs typeface="Times New Roman" panose="02020603050405020304" pitchFamily="18" charset="0"/>
              </a:rPr>
              <a:t>members : </a:t>
            </a:r>
          </a:p>
          <a:p>
            <a:pPr marL="0" marR="258445" indent="0">
              <a:lnSpc>
                <a:spcPct val="118400"/>
              </a:lnSpc>
              <a:spcBef>
                <a:spcPts val="85"/>
              </a:spcBef>
              <a:buNone/>
            </a:pPr>
            <a:r>
              <a:rPr lang="en-IN" sz="1600" spc="-10" dirty="0">
                <a:solidFill>
                  <a:srgbClr val="6F2F9F"/>
                </a:solidFill>
                <a:latin typeface="Times New Roman" panose="02020603050405020304" pitchFamily="18" charset="0"/>
                <a:cs typeface="Times New Roman" panose="02020603050405020304" pitchFamily="18" charset="0"/>
              </a:rPr>
              <a:t>1)Rohan </a:t>
            </a:r>
            <a:r>
              <a:rPr lang="en-IN" sz="1600" spc="-5" dirty="0">
                <a:solidFill>
                  <a:srgbClr val="6F2F9F"/>
                </a:solidFill>
                <a:latin typeface="Times New Roman" panose="02020603050405020304" pitchFamily="18" charset="0"/>
                <a:cs typeface="Times New Roman" panose="02020603050405020304" pitchFamily="18" charset="0"/>
              </a:rPr>
              <a:t>Surve(57) </a:t>
            </a:r>
            <a:r>
              <a:rPr lang="en-IN" sz="1600" dirty="0">
                <a:solidFill>
                  <a:srgbClr val="6F2F9F"/>
                </a:solidFill>
                <a:latin typeface="Times New Roman" panose="02020603050405020304" pitchFamily="18" charset="0"/>
                <a:cs typeface="Times New Roman" panose="02020603050405020304" pitchFamily="18" charset="0"/>
              </a:rPr>
              <a:t> </a:t>
            </a:r>
          </a:p>
          <a:p>
            <a:pPr marL="0" marR="258445" indent="0">
              <a:lnSpc>
                <a:spcPct val="118400"/>
              </a:lnSpc>
              <a:spcBef>
                <a:spcPts val="85"/>
              </a:spcBef>
              <a:buNone/>
            </a:pPr>
            <a:r>
              <a:rPr lang="en-IN" sz="1600" spc="-5" dirty="0">
                <a:solidFill>
                  <a:srgbClr val="6F2F9F"/>
                </a:solidFill>
                <a:latin typeface="Times New Roman" panose="02020603050405020304" pitchFamily="18" charset="0"/>
                <a:cs typeface="Times New Roman" panose="02020603050405020304" pitchFamily="18" charset="0"/>
              </a:rPr>
              <a:t>2)Abhishek</a:t>
            </a:r>
            <a:r>
              <a:rPr lang="en-IN" sz="1600" spc="-110" dirty="0">
                <a:solidFill>
                  <a:srgbClr val="6F2F9F"/>
                </a:solidFill>
                <a:latin typeface="Times New Roman" panose="02020603050405020304" pitchFamily="18" charset="0"/>
                <a:cs typeface="Times New Roman" panose="02020603050405020304" pitchFamily="18" charset="0"/>
              </a:rPr>
              <a:t> </a:t>
            </a:r>
            <a:r>
              <a:rPr lang="en-IN" sz="1600" spc="-5" dirty="0">
                <a:solidFill>
                  <a:srgbClr val="6F2F9F"/>
                </a:solidFill>
                <a:latin typeface="Times New Roman" panose="02020603050405020304" pitchFamily="18" charset="0"/>
                <a:cs typeface="Times New Roman" panose="02020603050405020304" pitchFamily="18" charset="0"/>
              </a:rPr>
              <a:t>Singh(55)</a:t>
            </a:r>
            <a:endParaRPr lang="en-IN" sz="1600" dirty="0">
              <a:latin typeface="Times New Roman" panose="02020603050405020304" pitchFamily="18" charset="0"/>
              <a:cs typeface="Times New Roman" panose="02020603050405020304" pitchFamily="18" charset="0"/>
            </a:endParaRPr>
          </a:p>
          <a:p>
            <a:pPr marL="12066" indent="0">
              <a:lnSpc>
                <a:spcPct val="100000"/>
              </a:lnSpc>
              <a:spcBef>
                <a:spcPts val="385"/>
              </a:spcBef>
              <a:buNone/>
              <a:tabLst>
                <a:tab pos="259079" algn="l"/>
              </a:tabLst>
            </a:pPr>
            <a:r>
              <a:rPr lang="en-IN" sz="1600" spc="10" dirty="0">
                <a:solidFill>
                  <a:srgbClr val="6F2F9F"/>
                </a:solidFill>
                <a:latin typeface="Times New Roman" panose="02020603050405020304" pitchFamily="18" charset="0"/>
                <a:cs typeface="Times New Roman" panose="02020603050405020304" pitchFamily="18" charset="0"/>
              </a:rPr>
              <a:t>3)Ajit Sargar</a:t>
            </a:r>
            <a:r>
              <a:rPr lang="en-IN" sz="1600" spc="-20" dirty="0">
                <a:solidFill>
                  <a:srgbClr val="6F2F9F"/>
                </a:solidFill>
                <a:latin typeface="Times New Roman" panose="02020603050405020304" pitchFamily="18" charset="0"/>
                <a:cs typeface="Times New Roman" panose="02020603050405020304" pitchFamily="18" charset="0"/>
              </a:rPr>
              <a:t>(</a:t>
            </a:r>
            <a:r>
              <a:rPr lang="en-IN" sz="1600" spc="5" dirty="0">
                <a:solidFill>
                  <a:srgbClr val="6F2F9F"/>
                </a:solidFill>
                <a:latin typeface="Times New Roman" panose="02020603050405020304" pitchFamily="18" charset="0"/>
                <a:cs typeface="Times New Roman" panose="02020603050405020304" pitchFamily="18" charset="0"/>
              </a:rPr>
              <a:t>47</a:t>
            </a:r>
            <a:r>
              <a:rPr lang="en-IN" sz="1600" spc="-5" dirty="0">
                <a:solidFill>
                  <a:srgbClr val="6F2F9F"/>
                </a:solidFill>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pPr marL="12065" indent="0">
              <a:lnSpc>
                <a:spcPct val="100000"/>
              </a:lnSpc>
              <a:spcBef>
                <a:spcPts val="409"/>
              </a:spcBef>
              <a:buNone/>
              <a:tabLst>
                <a:tab pos="277495" algn="l"/>
              </a:tabLst>
            </a:pPr>
            <a:r>
              <a:rPr lang="en-IN" sz="1600" dirty="0">
                <a:solidFill>
                  <a:srgbClr val="6F2F9F"/>
                </a:solidFill>
                <a:latin typeface="Times New Roman" panose="02020603050405020304" pitchFamily="18" charset="0"/>
                <a:cs typeface="Times New Roman" panose="02020603050405020304" pitchFamily="18" charset="0"/>
              </a:rPr>
              <a:t>4)Sudhanshu mohite</a:t>
            </a:r>
            <a:r>
              <a:rPr lang="en-IN" sz="1600" spc="-5" dirty="0">
                <a:solidFill>
                  <a:srgbClr val="6F2F9F"/>
                </a:solidFill>
                <a:latin typeface="Times New Roman" panose="02020603050405020304" pitchFamily="18" charset="0"/>
                <a:cs typeface="Times New Roman" panose="02020603050405020304" pitchFamily="18" charset="0"/>
              </a:rPr>
              <a:t>(29)</a:t>
            </a:r>
          </a:p>
          <a:p>
            <a:pPr marL="12065" indent="0">
              <a:spcBef>
                <a:spcPts val="409"/>
              </a:spcBef>
              <a:buNone/>
              <a:tabLst>
                <a:tab pos="277495" algn="l"/>
              </a:tabLst>
            </a:pPr>
            <a:r>
              <a:rPr lang="en-IN" sz="1600" spc="-5" dirty="0">
                <a:solidFill>
                  <a:srgbClr val="6F2F9F"/>
                </a:solidFill>
                <a:latin typeface="Times New Roman" panose="02020603050405020304" pitchFamily="18" charset="0"/>
                <a:cs typeface="Times New Roman" panose="02020603050405020304" pitchFamily="18" charset="0"/>
              </a:rPr>
              <a:t>	</a:t>
            </a:r>
          </a:p>
          <a:p>
            <a:pPr marL="12065" indent="0">
              <a:spcBef>
                <a:spcPts val="409"/>
              </a:spcBef>
              <a:buNone/>
              <a:tabLst>
                <a:tab pos="277495" algn="l"/>
              </a:tabLst>
            </a:pPr>
            <a:r>
              <a:rPr lang="en-US" sz="1800" b="1" spc="-10" dirty="0">
                <a:solidFill>
                  <a:srgbClr val="7030A0"/>
                </a:solidFill>
                <a:latin typeface="Times New Roman" panose="02020603050405020304" pitchFamily="18" charset="0"/>
                <a:cs typeface="Times New Roman" panose="02020603050405020304" pitchFamily="18" charset="0"/>
              </a:rPr>
              <a:t>							      Name Of Guide </a:t>
            </a:r>
          </a:p>
          <a:p>
            <a:pPr marL="12065" indent="0">
              <a:spcBef>
                <a:spcPts val="409"/>
              </a:spcBef>
              <a:buNone/>
              <a:tabLst>
                <a:tab pos="277495" algn="l"/>
              </a:tabLst>
            </a:pPr>
            <a:r>
              <a:rPr lang="en-US" sz="1800" spc="-10" dirty="0">
                <a:solidFill>
                  <a:srgbClr val="7030A0"/>
                </a:solidFill>
                <a:latin typeface="Times New Roman" panose="02020603050405020304" pitchFamily="18" charset="0"/>
                <a:cs typeface="Times New Roman" panose="02020603050405020304" pitchFamily="18" charset="0"/>
              </a:rPr>
              <a:t>							 Asst. Prof. Punam </a:t>
            </a:r>
            <a:r>
              <a:rPr lang="en-US" sz="1800" spc="-10" dirty="0" err="1">
                <a:solidFill>
                  <a:srgbClr val="7030A0"/>
                </a:solidFill>
                <a:latin typeface="Times New Roman" panose="02020603050405020304" pitchFamily="18" charset="0"/>
                <a:cs typeface="Times New Roman" panose="02020603050405020304" pitchFamily="18" charset="0"/>
              </a:rPr>
              <a:t>Bagul</a:t>
            </a:r>
            <a:endParaRPr lang="en-IN" sz="1800" spc="-5" dirty="0">
              <a:solidFill>
                <a:srgbClr val="6F2F9F"/>
              </a:solidFill>
              <a:latin typeface="Times New Roman" panose="02020603050405020304" pitchFamily="18" charset="0"/>
              <a:cs typeface="Times New Roman" panose="02020603050405020304" pitchFamily="18" charset="0"/>
            </a:endParaRPr>
          </a:p>
          <a:p>
            <a:pPr marL="12065" indent="0">
              <a:lnSpc>
                <a:spcPct val="100000"/>
              </a:lnSpc>
              <a:spcBef>
                <a:spcPts val="409"/>
              </a:spcBef>
              <a:buNone/>
              <a:tabLst>
                <a:tab pos="277495" algn="l"/>
              </a:tabLst>
            </a:pPr>
            <a:r>
              <a:rPr lang="en-IN" sz="1400" dirty="0">
                <a:latin typeface="Times New Roman" panose="02020603050405020304" pitchFamily="18" charset="0"/>
                <a:cs typeface="Times New Roman" panose="02020603050405020304" pitchFamily="18" charset="0"/>
              </a:rPr>
              <a:t> </a:t>
            </a:r>
          </a:p>
          <a:p>
            <a:pPr marL="12065" indent="0">
              <a:spcBef>
                <a:spcPts val="409"/>
              </a:spcBef>
              <a:buNone/>
              <a:tabLst>
                <a:tab pos="277495" algn="l"/>
              </a:tabLst>
            </a:pPr>
            <a:endParaRPr lang="en-IN" sz="1600" spc="-5" dirty="0">
              <a:solidFill>
                <a:srgbClr val="6F2F9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428596" y="440575"/>
            <a:ext cx="8229600" cy="544103"/>
          </a:xfrm>
          <a:prstGeom prst="rect">
            <a:avLst/>
          </a:prstGeom>
          <a:noFill/>
          <a:ln>
            <a:noFill/>
          </a:ln>
        </p:spPr>
        <p:txBody>
          <a:bodyPr spcFirstLastPara="1" wrap="square" lIns="0" tIns="45700" rIns="0" bIns="0" anchor="b" anchorCtr="0">
            <a:noAutofit/>
          </a:bodyPr>
          <a:lstStyle/>
          <a:p>
            <a:pPr marL="0" lvl="0" indent="0" algn="ctr" rtl="0">
              <a:lnSpc>
                <a:spcPct val="100000"/>
              </a:lnSpc>
              <a:spcBef>
                <a:spcPts val="0"/>
              </a:spcBef>
              <a:spcAft>
                <a:spcPts val="0"/>
              </a:spcAft>
              <a:buClr>
                <a:schemeClr val="dk2"/>
              </a:buClr>
              <a:buSzPts val="4000"/>
              <a:buFont typeface="Times New Roman"/>
              <a:buNone/>
            </a:pPr>
            <a:r>
              <a:rPr lang="en-US" sz="4000" b="1" dirty="0">
                <a:latin typeface="Times New Roman"/>
                <a:ea typeface="Times New Roman"/>
                <a:cs typeface="Times New Roman"/>
                <a:sym typeface="Times New Roman"/>
              </a:rPr>
              <a:t>Index</a:t>
            </a:r>
            <a:endParaRPr sz="4000" b="1" dirty="0"/>
          </a:p>
        </p:txBody>
      </p:sp>
      <p:sp>
        <p:nvSpPr>
          <p:cNvPr id="343" name="Google Shape;343;p2"/>
          <p:cNvSpPr txBox="1">
            <a:spLocks noGrp="1"/>
          </p:cNvSpPr>
          <p:nvPr>
            <p:ph type="body" idx="1"/>
          </p:nvPr>
        </p:nvSpPr>
        <p:spPr>
          <a:xfrm>
            <a:off x="428596" y="803771"/>
            <a:ext cx="8229600" cy="3372406"/>
          </a:xfrm>
          <a:prstGeom prst="rect">
            <a:avLst/>
          </a:prstGeom>
          <a:noFill/>
          <a:ln>
            <a:noFill/>
          </a:ln>
        </p:spPr>
        <p:txBody>
          <a:bodyPr spcFirstLastPara="1" wrap="square" lIns="91425" tIns="45700" rIns="91425" bIns="45700" anchor="t" anchorCtr="0">
            <a:noAutofit/>
          </a:bodyPr>
          <a:lstStyle/>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Introduction to Topic</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Need of Project</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Problem Statement</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Literature survey In Tabular Format</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Algorithm for Project Development</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Block Diagram/ Architecture</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Flow-chart</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Requirement Hardware and Software</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Feasibility Study</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Proposed Methodology</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Detail Design DFD Diagram</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Implementation Details/ Screenshots of GUI</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References(Books, Websites, Databases Etc.)</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Conclusion </a:t>
            </a:r>
          </a:p>
          <a:p>
            <a:pPr marL="285750" lvl="0" indent="-285750" algn="just" rtl="0">
              <a:lnSpc>
                <a:spcPct val="100000"/>
              </a:lnSpc>
              <a:spcBef>
                <a:spcPts val="0"/>
              </a:spcBef>
              <a:spcAft>
                <a:spcPts val="0"/>
              </a:spcAft>
              <a:buSzPts val="1140"/>
              <a:buFont typeface="Arial" panose="020B0604020202020204" pitchFamily="34" charset="0"/>
              <a:buChar char="•"/>
            </a:pPr>
            <a:r>
              <a:rPr lang="en-US" sz="1600" b="1" dirty="0">
                <a:latin typeface="Times New Roman"/>
                <a:ea typeface="Times New Roman"/>
                <a:cs typeface="Times New Roman"/>
                <a:sym typeface="Times New Roman"/>
              </a:rPr>
              <a:t>Future Scope</a:t>
            </a:r>
          </a:p>
          <a:p>
            <a:pPr marL="274320" indent="-274320">
              <a:spcBef>
                <a:spcPts val="0"/>
              </a:spcBef>
              <a:buSzPts val="1140"/>
            </a:pPr>
            <a:endParaRPr lang="en-US" sz="1200" b="1"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140"/>
              <a:buNone/>
            </a:pPr>
            <a:endParaRPr lang="en-US" sz="1200" b="1" dirty="0">
              <a:latin typeface="Times New Roman"/>
              <a:ea typeface="Times New Roman"/>
              <a:cs typeface="Times New Roman"/>
              <a:sym typeface="Times New Roman"/>
            </a:endParaRPr>
          </a:p>
          <a:p>
            <a:pPr marL="274320" lvl="0" indent="-274320" algn="l" rtl="0">
              <a:lnSpc>
                <a:spcPct val="100000"/>
              </a:lnSpc>
              <a:spcBef>
                <a:spcPts val="0"/>
              </a:spcBef>
              <a:spcAft>
                <a:spcPts val="0"/>
              </a:spcAft>
              <a:buSzPts val="1140"/>
              <a:buChar char="⚫"/>
            </a:pPr>
            <a:endParaRPr lang="en-US" sz="1200" b="1" dirty="0">
              <a:latin typeface="Times New Roman"/>
              <a:ea typeface="Times New Roman"/>
              <a:cs typeface="Times New Roman"/>
              <a:sym typeface="Times New Roman"/>
            </a:endParaRPr>
          </a:p>
          <a:p>
            <a:pPr marL="274320" lvl="0" indent="-177800" algn="l" rtl="0">
              <a:lnSpc>
                <a:spcPct val="100000"/>
              </a:lnSpc>
              <a:spcBef>
                <a:spcPts val="320"/>
              </a:spcBef>
              <a:spcAft>
                <a:spcPts val="0"/>
              </a:spcAft>
              <a:buSzPts val="1520"/>
              <a:buFont typeface="Arial"/>
              <a:buNone/>
            </a:pPr>
            <a:endParaRPr sz="1600" b="1"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509239" y="200721"/>
            <a:ext cx="8229600" cy="835189"/>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sz="4000" b="1" dirty="0">
                <a:latin typeface="Times New Roman" panose="02020603050405020304" pitchFamily="18" charset="0"/>
                <a:cs typeface="Times New Roman" panose="02020603050405020304" pitchFamily="18" charset="0"/>
              </a:rPr>
              <a:t>INTRODUCTION</a:t>
            </a:r>
            <a:endParaRPr sz="4000" b="1" dirty="0">
              <a:latin typeface="Times New Roman" panose="02020603050405020304" pitchFamily="18" charset="0"/>
              <a:cs typeface="Times New Roman" panose="02020603050405020304" pitchFamily="18" charset="0"/>
            </a:endParaRPr>
          </a:p>
        </p:txBody>
      </p:sp>
      <p:sp>
        <p:nvSpPr>
          <p:cNvPr id="125" name="Google Shape;125;p5"/>
          <p:cNvSpPr txBox="1">
            <a:spLocks noGrp="1"/>
          </p:cNvSpPr>
          <p:nvPr>
            <p:ph type="body" idx="1"/>
          </p:nvPr>
        </p:nvSpPr>
        <p:spPr>
          <a:xfrm>
            <a:off x="390292" y="1167160"/>
            <a:ext cx="8552985" cy="2966225"/>
          </a:xfrm>
          <a:prstGeom prst="rect">
            <a:avLst/>
          </a:prstGeom>
          <a:noFill/>
          <a:ln>
            <a:noFill/>
          </a:ln>
        </p:spPr>
        <p:txBody>
          <a:bodyPr spcFirstLastPara="1" wrap="square" lIns="91425" tIns="45700" rIns="91425" bIns="45700" anchor="t" anchorCtr="0">
            <a:normAutofit fontScale="85000" lnSpcReduction="20000"/>
          </a:bodyPr>
          <a:lstStyle/>
          <a:p>
            <a:pPr marL="285750" indent="-285750" algn="just">
              <a:buFont typeface="Arial" panose="020B0604020202020204" pitchFamily="34" charset="0"/>
              <a:buChar char="•"/>
            </a:pPr>
            <a:r>
              <a:rPr lang="en-US" sz="1600" dirty="0">
                <a:solidFill>
                  <a:srgbClr val="7030A0"/>
                </a:solidFill>
                <a:latin typeface="Times New Roman" panose="02020603050405020304" pitchFamily="18" charset="0"/>
                <a:cs typeface="Times New Roman" panose="02020603050405020304" pitchFamily="18" charset="0"/>
              </a:rPr>
              <a:t>Legal services are essential in modern society, but they can be </a:t>
            </a:r>
            <a:r>
              <a:rPr lang="en-US" sz="1600" b="1" dirty="0">
                <a:solidFill>
                  <a:srgbClr val="7030A0"/>
                </a:solidFill>
                <a:latin typeface="Times New Roman" panose="02020603050405020304" pitchFamily="18" charset="0"/>
                <a:cs typeface="Times New Roman" panose="02020603050405020304" pitchFamily="18" charset="0"/>
              </a:rPr>
              <a:t>complex, time-consuming, and expensive</a:t>
            </a:r>
            <a:r>
              <a:rPr lang="en-US" sz="1600" dirty="0">
                <a:solidFill>
                  <a:srgbClr val="7030A0"/>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sz="1600" dirty="0">
              <a:solidFill>
                <a:srgbClr val="7030A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7030A0"/>
                </a:solidFill>
                <a:latin typeface="Times New Roman" panose="02020603050405020304" pitchFamily="18" charset="0"/>
                <a:cs typeface="Times New Roman" panose="02020603050405020304" pitchFamily="18" charset="0"/>
              </a:rPr>
              <a:t>Traditional legal assistance often requires </a:t>
            </a:r>
            <a:r>
              <a:rPr lang="en-US" sz="1600" b="1" dirty="0">
                <a:solidFill>
                  <a:srgbClr val="7030A0"/>
                </a:solidFill>
                <a:latin typeface="Times New Roman" panose="02020603050405020304" pitchFamily="18" charset="0"/>
                <a:cs typeface="Times New Roman" panose="02020603050405020304" pitchFamily="18" charset="0"/>
              </a:rPr>
              <a:t>specialized expertise and significant financial resources,</a:t>
            </a:r>
            <a:r>
              <a:rPr lang="en-US" sz="1600" dirty="0">
                <a:solidFill>
                  <a:srgbClr val="7030A0"/>
                </a:solidFill>
                <a:latin typeface="Times New Roman" panose="02020603050405020304" pitchFamily="18" charset="0"/>
                <a:cs typeface="Times New Roman" panose="02020603050405020304" pitchFamily="18" charset="0"/>
              </a:rPr>
              <a:t> making it inaccessible for many individuals and small businesses.</a:t>
            </a:r>
          </a:p>
          <a:p>
            <a:pPr marL="285750" indent="-285750" algn="just">
              <a:buFont typeface="Arial" panose="020B0604020202020204" pitchFamily="34" charset="0"/>
              <a:buChar char="•"/>
            </a:pPr>
            <a:endParaRPr lang="en-US" sz="1600" dirty="0">
              <a:solidFill>
                <a:srgbClr val="7030A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7030A0"/>
                </a:solidFill>
                <a:latin typeface="Times New Roman" panose="02020603050405020304" pitchFamily="18" charset="0"/>
                <a:cs typeface="Times New Roman" panose="02020603050405020304" pitchFamily="18" charset="0"/>
              </a:rPr>
              <a:t>AI-powered legal advisor systems </a:t>
            </a:r>
            <a:r>
              <a:rPr lang="en-US" sz="1600" b="1" dirty="0">
                <a:solidFill>
                  <a:srgbClr val="7030A0"/>
                </a:solidFill>
                <a:latin typeface="Times New Roman" panose="02020603050405020304" pitchFamily="18" charset="0"/>
                <a:cs typeface="Times New Roman" panose="02020603050405020304" pitchFamily="18" charset="0"/>
              </a:rPr>
              <a:t>offer an innovative solution </a:t>
            </a:r>
            <a:r>
              <a:rPr lang="en-US" sz="1600" dirty="0">
                <a:solidFill>
                  <a:srgbClr val="7030A0"/>
                </a:solidFill>
                <a:latin typeface="Times New Roman" panose="02020603050405020304" pitchFamily="18" charset="0"/>
                <a:cs typeface="Times New Roman" panose="02020603050405020304" pitchFamily="18" charset="0"/>
              </a:rPr>
              <a:t>to these challenges by combining the power of Artificial Intelligence (AI) with the complexities of legal processes.</a:t>
            </a:r>
          </a:p>
          <a:p>
            <a:pPr marL="0" indent="0" algn="just">
              <a:buNone/>
            </a:pPr>
            <a:r>
              <a:rPr lang="en-US" sz="1600" dirty="0">
                <a:solidFill>
                  <a:srgbClr val="7030A0"/>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rgbClr val="7030A0"/>
                </a:solidFill>
                <a:latin typeface="Times New Roman" panose="02020603050405020304" pitchFamily="18" charset="0"/>
                <a:cs typeface="Times New Roman" panose="02020603050405020304" pitchFamily="18" charset="0"/>
              </a:rPr>
              <a:t>These systems are designed to </a:t>
            </a:r>
            <a:r>
              <a:rPr lang="en-US" sz="1600" b="1" dirty="0">
                <a:solidFill>
                  <a:srgbClr val="7030A0"/>
                </a:solidFill>
                <a:latin typeface="Times New Roman" panose="02020603050405020304" pitchFamily="18" charset="0"/>
                <a:cs typeface="Times New Roman" panose="02020603050405020304" pitchFamily="18" charset="0"/>
              </a:rPr>
              <a:t>provide quick, cost-effective, and efficient legal assistance</a:t>
            </a:r>
            <a:r>
              <a:rPr lang="en-US" sz="1600" dirty="0">
                <a:solidFill>
                  <a:srgbClr val="7030A0"/>
                </a:solidFill>
                <a:latin typeface="Times New Roman" panose="02020603050405020304" pitchFamily="18" charset="0"/>
                <a:cs typeface="Times New Roman" panose="02020603050405020304" pitchFamily="18" charset="0"/>
              </a:rPr>
              <a:t> to users by automating tasks like </a:t>
            </a:r>
            <a:r>
              <a:rPr lang="en-US" sz="1600" b="1" dirty="0">
                <a:solidFill>
                  <a:srgbClr val="7030A0"/>
                </a:solidFill>
                <a:latin typeface="Times New Roman" panose="02020603050405020304" pitchFamily="18" charset="0"/>
                <a:cs typeface="Times New Roman" panose="02020603050405020304" pitchFamily="18" charset="0"/>
              </a:rPr>
              <a:t>legal research, document drafting, case analysis, and answering legal queries.</a:t>
            </a:r>
          </a:p>
          <a:p>
            <a:pPr marL="285750" indent="-285750" algn="just">
              <a:buFont typeface="Arial" panose="020B0604020202020204" pitchFamily="34" charset="0"/>
              <a:buChar char="•"/>
            </a:pPr>
            <a:endParaRPr lang="en-US" sz="1600" dirty="0">
              <a:solidFill>
                <a:srgbClr val="7030A0"/>
              </a:solidFill>
              <a:latin typeface="Times New Roman" panose="02020603050405020304" pitchFamily="18" charset="0"/>
              <a:cs typeface="Times New Roman" panose="02020603050405020304" pitchFamily="18" charset="0"/>
            </a:endParaRPr>
          </a:p>
          <a:p>
            <a:pPr marL="297815" marR="339725" indent="-285750" algn="just">
              <a:lnSpc>
                <a:spcPct val="100000"/>
              </a:lnSpc>
              <a:spcBef>
                <a:spcPts val="100"/>
              </a:spcBef>
              <a:buClr>
                <a:srgbClr val="FF7301"/>
              </a:buClr>
              <a:buFont typeface="Arial" panose="020B0604020202020204" pitchFamily="34" charset="0"/>
              <a:buChar char="•"/>
              <a:tabLst>
                <a:tab pos="363855" algn="l"/>
              </a:tabLst>
            </a:pPr>
            <a:r>
              <a:rPr lang="en-US" sz="1600" dirty="0">
                <a:solidFill>
                  <a:srgbClr val="7030A0"/>
                </a:solidFill>
                <a:latin typeface="Times New Roman" panose="02020603050405020304" pitchFamily="18" charset="0"/>
                <a:cs typeface="Times New Roman" panose="02020603050405020304" pitchFamily="18" charset="0"/>
              </a:rPr>
              <a:t>This project aims to create a </a:t>
            </a:r>
            <a:r>
              <a:rPr lang="en-US" sz="1600" b="1" dirty="0">
                <a:solidFill>
                  <a:srgbClr val="7030A0"/>
                </a:solidFill>
                <a:latin typeface="Times New Roman" panose="02020603050405020304" pitchFamily="18" charset="0"/>
                <a:cs typeface="Times New Roman" panose="02020603050405020304" pitchFamily="18" charset="0"/>
              </a:rPr>
              <a:t>legal advisor assistant</a:t>
            </a:r>
            <a:r>
              <a:rPr lang="en-US" sz="1600" dirty="0">
                <a:solidFill>
                  <a:srgbClr val="7030A0"/>
                </a:solidFill>
                <a:latin typeface="Times New Roman" panose="02020603050405020304" pitchFamily="18" charset="0"/>
                <a:cs typeface="Times New Roman" panose="02020603050405020304" pitchFamily="18" charset="0"/>
              </a:rPr>
              <a:t> powered by AI that can help individuals and organizations navigate legal issues with greater efficiency, improving access to justice while reducing the cost and time of legal consultations.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488794" y="245569"/>
            <a:ext cx="8229600" cy="857250"/>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sz="4000" b="1" dirty="0">
                <a:latin typeface="Times New Roman" panose="02020603050405020304" pitchFamily="18" charset="0"/>
                <a:cs typeface="Times New Roman" panose="02020603050405020304" pitchFamily="18" charset="0"/>
              </a:rPr>
              <a:t>NEED OF PROJECT </a:t>
            </a:r>
          </a:p>
        </p:txBody>
      </p:sp>
      <p:sp>
        <p:nvSpPr>
          <p:cNvPr id="2" name="Text Placeholder 1">
            <a:extLst>
              <a:ext uri="{FF2B5EF4-FFF2-40B4-BE49-F238E27FC236}">
                <a16:creationId xmlns:a16="http://schemas.microsoft.com/office/drawing/2014/main" id="{12057BF6-49B1-5129-4A66-50846B32AFBB}"/>
              </a:ext>
            </a:extLst>
          </p:cNvPr>
          <p:cNvSpPr>
            <a:spLocks noGrp="1" noChangeArrowheads="1"/>
          </p:cNvSpPr>
          <p:nvPr>
            <p:ph type="body" idx="1"/>
          </p:nvPr>
        </p:nvSpPr>
        <p:spPr bwMode="auto">
          <a:xfrm>
            <a:off x="488794" y="1574372"/>
            <a:ext cx="8292789" cy="228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20015" indent="0" algn="just">
              <a:buNone/>
            </a:pPr>
            <a:r>
              <a:rPr lang="en-US" sz="1400" b="1" dirty="0">
                <a:latin typeface="Times New Roman" panose="02020603050405020304" pitchFamily="18" charset="0"/>
                <a:cs typeface="Times New Roman" panose="02020603050405020304" pitchFamily="18" charset="0"/>
              </a:rPr>
              <a:t>The legal industry faces several key challenges:</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High Costs</a:t>
            </a:r>
            <a:r>
              <a:rPr lang="en-US" sz="1400" dirty="0">
                <a:latin typeface="Times New Roman" panose="02020603050405020304" pitchFamily="18" charset="0"/>
                <a:cs typeface="Times New Roman" panose="02020603050405020304" pitchFamily="18" charset="0"/>
              </a:rPr>
              <a:t>: Traditional legal advisory services are expensive, often making them inaccessible to small firms or individual clients.</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Time-Consuming Processes</a:t>
            </a:r>
            <a:r>
              <a:rPr lang="en-US" sz="1400" dirty="0">
                <a:latin typeface="Times New Roman" panose="02020603050405020304" pitchFamily="18" charset="0"/>
                <a:cs typeface="Times New Roman" panose="02020603050405020304" pitchFamily="18" charset="0"/>
              </a:rPr>
              <a:t>: Lawyers spend a significant amount of time performing manual research, document reviews, and case preparation.</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Human Error</a:t>
            </a:r>
            <a:r>
              <a:rPr lang="en-US" sz="1400" dirty="0">
                <a:latin typeface="Times New Roman" panose="02020603050405020304" pitchFamily="18" charset="0"/>
                <a:cs typeface="Times New Roman" panose="02020603050405020304" pitchFamily="18" charset="0"/>
              </a:rPr>
              <a:t>: The complexity of legal documentation increases the likelihood of errors during research and contract drafting.</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Access to Legal Services</a:t>
            </a:r>
            <a:r>
              <a:rPr lang="en-US" sz="1400" dirty="0">
                <a:latin typeface="Times New Roman" panose="02020603050405020304" pitchFamily="18" charset="0"/>
                <a:cs typeface="Times New Roman" panose="02020603050405020304" pitchFamily="18" charset="0"/>
              </a:rPr>
              <a:t>: Many individuals and small businesses are unable to afford quality legal assistance, creating a gap in legal support for vulnerable populations.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457200" y="175708"/>
            <a:ext cx="8229600" cy="909473"/>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US" sz="4000" b="1" dirty="0">
                <a:latin typeface="Times New Roman" panose="02020603050405020304" pitchFamily="18" charset="0"/>
                <a:cs typeface="Times New Roman" panose="02020603050405020304" pitchFamily="18" charset="0"/>
              </a:rPr>
              <a:t>PROBLEM STATEMENT </a:t>
            </a:r>
          </a:p>
        </p:txBody>
      </p:sp>
      <p:sp>
        <p:nvSpPr>
          <p:cNvPr id="2" name="Text Placeholder 1">
            <a:extLst>
              <a:ext uri="{FF2B5EF4-FFF2-40B4-BE49-F238E27FC236}">
                <a16:creationId xmlns:a16="http://schemas.microsoft.com/office/drawing/2014/main" id="{12057BF6-49B1-5129-4A66-50846B32AFBB}"/>
              </a:ext>
            </a:extLst>
          </p:cNvPr>
          <p:cNvSpPr>
            <a:spLocks noGrp="1" noChangeArrowheads="1"/>
          </p:cNvSpPr>
          <p:nvPr>
            <p:ph type="body" idx="1"/>
          </p:nvPr>
        </p:nvSpPr>
        <p:spPr bwMode="auto">
          <a:xfrm>
            <a:off x="457200" y="1085181"/>
            <a:ext cx="8322527"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legal sector is burdened by inefficiencies in legal research, document drafting, and case analysis. Lawyers spend long hours manually reviewing legal texts, contracts, and compliance documents, leading to delays and increased legal costs. These traditional methods also introduce room for human error, making the legal process less efficient and sometimes inaccurate.</a:t>
            </a:r>
          </a:p>
          <a:p>
            <a:pPr marL="120015" indent="0" algn="just">
              <a:buNone/>
            </a:pPr>
            <a:r>
              <a:rPr lang="en-US" sz="1400" b="1" dirty="0">
                <a:latin typeface="Times New Roman" panose="02020603050405020304" pitchFamily="18" charset="0"/>
                <a:cs typeface="Times New Roman" panose="02020603050405020304" pitchFamily="18" charset="0"/>
              </a:rPr>
              <a:t>       The problem is how to:</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Develop an AI-powered solution that can autonomously perform legal research and contract analysis.</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Enable real-time legal advice and support, particularly for small law firms and individuals who lack the financial resources for traditional legal services.</a:t>
            </a:r>
          </a:p>
          <a:p>
            <a:pPr algn="just">
              <a:buFont typeface="Arial" panose="020B0604020202020204" pitchFamily="34" charset="0"/>
              <a:buChar cha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It bridges the gap between complex legal service and users, making legal support more accessible.</a:t>
            </a:r>
          </a:p>
          <a:p>
            <a:pPr algn="just">
              <a:buFont typeface="Arial" panose="020B0604020202020204" pitchFamily="34" charset="0"/>
              <a:buChar cha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Legal professionals are overwhelmed by repetitive tasks like research and document preparation.</a:t>
            </a:r>
          </a:p>
          <a:p>
            <a:pPr algn="just">
              <a:buFont typeface="Arial" panose="020B0604020202020204" pitchFamily="34" charset="0"/>
              <a:buChar cha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The AI assistant automates routine tasks, boosting productivity for legal professionals.</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Ensure the AI solution adheres to legal standards and ensures data privacy, ethics, and compliance.</a:t>
            </a: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44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457200" y="307999"/>
            <a:ext cx="8229600" cy="765717"/>
          </a:xfrm>
          <a:prstGeom prst="rect">
            <a:avLst/>
          </a:prstGeom>
          <a:noFill/>
          <a:ln>
            <a:noFill/>
          </a:ln>
        </p:spPr>
        <p:txBody>
          <a:bodyPr spcFirstLastPara="1" wrap="square" lIns="0" tIns="45700" rIns="0" bIns="0" anchor="b" anchorCtr="0">
            <a:normAutofit/>
          </a:bodyPr>
          <a:lstStyle/>
          <a:p>
            <a:pPr marL="0" lvl="0" indent="0" algn="ctr" rtl="0">
              <a:lnSpc>
                <a:spcPct val="100000"/>
              </a:lnSpc>
              <a:spcBef>
                <a:spcPts val="0"/>
              </a:spcBef>
              <a:spcAft>
                <a:spcPts val="0"/>
              </a:spcAft>
              <a:buClr>
                <a:schemeClr val="dk2"/>
              </a:buClr>
              <a:buSzPts val="5000"/>
              <a:buFont typeface="Constantia"/>
              <a:buNone/>
            </a:pPr>
            <a:r>
              <a:rPr lang="en-IN" sz="4000" b="1" dirty="0">
                <a:latin typeface="Times New Roman" panose="02020603050405020304" pitchFamily="18" charset="0"/>
                <a:cs typeface="Times New Roman" panose="02020603050405020304" pitchFamily="18" charset="0"/>
              </a:rPr>
              <a:t>LITERATURE SURVEY</a:t>
            </a:r>
            <a:endParaRPr sz="4000" b="1"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85DD3EE1-DC30-A8FE-3F3A-F4EE32DDCB98}"/>
              </a:ext>
            </a:extLst>
          </p:cNvPr>
          <p:cNvGraphicFramePr>
            <a:graphicFrameLocks noGrp="1"/>
          </p:cNvGraphicFramePr>
          <p:nvPr>
            <p:extLst>
              <p:ext uri="{D42A27DB-BD31-4B8C-83A1-F6EECF244321}">
                <p14:modId xmlns:p14="http://schemas.microsoft.com/office/powerpoint/2010/main" val="229943511"/>
              </p:ext>
            </p:extLst>
          </p:nvPr>
        </p:nvGraphicFramePr>
        <p:xfrm>
          <a:off x="104078" y="1011044"/>
          <a:ext cx="8980449" cy="3441598"/>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3647109327"/>
                    </a:ext>
                  </a:extLst>
                </a:gridCol>
                <a:gridCol w="527824">
                  <a:extLst>
                    <a:ext uri="{9D8B030D-6E8A-4147-A177-3AD203B41FA5}">
                      <a16:colId xmlns:a16="http://schemas.microsoft.com/office/drawing/2014/main" val="417585464"/>
                    </a:ext>
                  </a:extLst>
                </a:gridCol>
                <a:gridCol w="1865971">
                  <a:extLst>
                    <a:ext uri="{9D8B030D-6E8A-4147-A177-3AD203B41FA5}">
                      <a16:colId xmlns:a16="http://schemas.microsoft.com/office/drawing/2014/main" val="2094018970"/>
                    </a:ext>
                  </a:extLst>
                </a:gridCol>
                <a:gridCol w="1070517">
                  <a:extLst>
                    <a:ext uri="{9D8B030D-6E8A-4147-A177-3AD203B41FA5}">
                      <a16:colId xmlns:a16="http://schemas.microsoft.com/office/drawing/2014/main" val="3063199074"/>
                    </a:ext>
                  </a:extLst>
                </a:gridCol>
                <a:gridCol w="2423532">
                  <a:extLst>
                    <a:ext uri="{9D8B030D-6E8A-4147-A177-3AD203B41FA5}">
                      <a16:colId xmlns:a16="http://schemas.microsoft.com/office/drawing/2014/main" val="3554896107"/>
                    </a:ext>
                  </a:extLst>
                </a:gridCol>
                <a:gridCol w="2483005">
                  <a:extLst>
                    <a:ext uri="{9D8B030D-6E8A-4147-A177-3AD203B41FA5}">
                      <a16:colId xmlns:a16="http://schemas.microsoft.com/office/drawing/2014/main" val="1979179551"/>
                    </a:ext>
                  </a:extLst>
                </a:gridCol>
              </a:tblGrid>
              <a:tr h="308217">
                <a:tc>
                  <a:txBody>
                    <a:bodyPr/>
                    <a:lstStyle/>
                    <a:p>
                      <a:r>
                        <a:rPr lang="en-IN" sz="1200" dirty="0">
                          <a:latin typeface="Times New Roman" panose="02020603050405020304" pitchFamily="18" charset="0"/>
                          <a:cs typeface="Times New Roman" panose="02020603050405020304" pitchFamily="18" charset="0"/>
                        </a:rPr>
                        <a:t>Sr.no</a:t>
                      </a:r>
                    </a:p>
                  </a:txBody>
                  <a:tcPr/>
                </a:tc>
                <a:tc>
                  <a:txBody>
                    <a:bodyPr/>
                    <a:lstStyle/>
                    <a:p>
                      <a:r>
                        <a:rPr lang="en-IN" sz="1200" dirty="0">
                          <a:latin typeface="Times New Roman" panose="02020603050405020304" pitchFamily="18" charset="0"/>
                          <a:cs typeface="Times New Roman" panose="02020603050405020304" pitchFamily="18" charset="0"/>
                        </a:rPr>
                        <a:t>Year</a:t>
                      </a:r>
                    </a:p>
                  </a:txBody>
                  <a:tcPr/>
                </a:tc>
                <a:tc>
                  <a:txBody>
                    <a:bodyPr/>
                    <a:lstStyle/>
                    <a:p>
                      <a:r>
                        <a:rPr lang="en-IN" sz="1200" dirty="0">
                          <a:latin typeface="Times New Roman" panose="02020603050405020304" pitchFamily="18" charset="0"/>
                          <a:cs typeface="Times New Roman" panose="02020603050405020304" pitchFamily="18" charset="0"/>
                        </a:rPr>
                        <a:t>Title</a:t>
                      </a:r>
                    </a:p>
                  </a:txBody>
                  <a:tcPr/>
                </a:tc>
                <a:tc>
                  <a:txBody>
                    <a:bodyPr/>
                    <a:lstStyle/>
                    <a:p>
                      <a:r>
                        <a:rPr lang="en-IN" sz="1200" dirty="0">
                          <a:latin typeface="Times New Roman" panose="02020603050405020304" pitchFamily="18" charset="0"/>
                          <a:cs typeface="Times New Roman" panose="02020603050405020304" pitchFamily="18" charset="0"/>
                        </a:rPr>
                        <a:t>Author</a:t>
                      </a:r>
                    </a:p>
                  </a:txBody>
                  <a:tcPr/>
                </a:tc>
                <a:tc>
                  <a:txBody>
                    <a:bodyPr/>
                    <a:lstStyle/>
                    <a:p>
                      <a:r>
                        <a:rPr lang="en-IN" sz="1200" dirty="0">
                          <a:latin typeface="Times New Roman" panose="02020603050405020304" pitchFamily="18" charset="0"/>
                          <a:cs typeface="Times New Roman" panose="02020603050405020304" pitchFamily="18" charset="0"/>
                        </a:rPr>
                        <a:t>Objective</a:t>
                      </a:r>
                    </a:p>
                  </a:txBody>
                  <a:tcPr/>
                </a:tc>
                <a:tc>
                  <a:txBody>
                    <a:bodyPr/>
                    <a:lstStyle/>
                    <a:p>
                      <a:r>
                        <a:rPr lang="en-IN" sz="1200"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1389350228"/>
                  </a:ext>
                </a:extLst>
              </a:tr>
              <a:tr h="769734">
                <a:tc>
                  <a:txBody>
                    <a:bodyPr/>
                    <a:lstStyle/>
                    <a:p>
                      <a:r>
                        <a:rPr lang="en-IN" sz="1200" dirty="0">
                          <a:latin typeface="Times New Roman" panose="02020603050405020304" pitchFamily="18" charset="0"/>
                          <a:cs typeface="Times New Roman" panose="02020603050405020304" pitchFamily="18" charset="0"/>
                        </a:rPr>
                        <a:t>1</a:t>
                      </a:r>
                    </a:p>
                  </a:txBody>
                  <a:tcPr/>
                </a:tc>
                <a:tc>
                  <a:txBody>
                    <a:bodyPr/>
                    <a:lstStyle/>
                    <a:p>
                      <a:r>
                        <a:rPr lang="en-IN" sz="1200" dirty="0">
                          <a:latin typeface="Times New Roman" panose="02020603050405020304" pitchFamily="18" charset="0"/>
                          <a:cs typeface="Times New Roman" panose="02020603050405020304" pitchFamily="18" charset="0"/>
                        </a:rPr>
                        <a:t>2023</a:t>
                      </a:r>
                    </a:p>
                  </a:txBody>
                  <a:tcPr/>
                </a:tc>
                <a:tc>
                  <a:txBody>
                    <a:bodyPr/>
                    <a:lstStyle/>
                    <a:p>
                      <a:r>
                        <a:rPr lang="en-US" sz="1200" dirty="0">
                          <a:latin typeface="Times New Roman" panose="02020603050405020304" pitchFamily="18" charset="0"/>
                          <a:cs typeface="Times New Roman" panose="02020603050405020304" pitchFamily="18" charset="0"/>
                        </a:rPr>
                        <a:t>Large Language Models in Legal AI Systems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Malik, K., et al.</a:t>
                      </a:r>
                    </a:p>
                  </a:txBody>
                  <a:tcPr/>
                </a:tc>
                <a:tc>
                  <a:txBody>
                    <a:bodyPr/>
                    <a:lstStyle/>
                    <a:p>
                      <a:r>
                        <a:rPr lang="en-US" sz="1200" dirty="0">
                          <a:latin typeface="Times New Roman" panose="02020603050405020304" pitchFamily="18" charset="0"/>
                          <a:cs typeface="Times New Roman" panose="02020603050405020304" pitchFamily="18" charset="0"/>
                        </a:rPr>
                        <a:t>To investigate the application of large language models in legal AI systems..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Analysis of GPT-3 and GPT-4 in legal document review, query resolution, and legal advice generation.</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9308916"/>
                  </a:ext>
                </a:extLst>
              </a:tr>
              <a:tr h="986399">
                <a:tc>
                  <a:txBody>
                    <a:bodyPr/>
                    <a:lstStyle/>
                    <a:p>
                      <a:r>
                        <a:rPr lang="en-IN" sz="1200" dirty="0">
                          <a:latin typeface="Times New Roman" panose="02020603050405020304" pitchFamily="18" charset="0"/>
                          <a:cs typeface="Times New Roman" panose="02020603050405020304" pitchFamily="18" charset="0"/>
                        </a:rPr>
                        <a:t>2</a:t>
                      </a:r>
                    </a:p>
                  </a:txBody>
                  <a:tcPr/>
                </a:tc>
                <a:tc>
                  <a:txBody>
                    <a:bodyPr/>
                    <a:lstStyle/>
                    <a:p>
                      <a:r>
                        <a:rPr lang="en-IN" sz="1200" dirty="0">
                          <a:latin typeface="Times New Roman" panose="02020603050405020304" pitchFamily="18" charset="0"/>
                          <a:cs typeface="Times New Roman" panose="02020603050405020304" pitchFamily="18" charset="0"/>
                        </a:rPr>
                        <a:t>2023</a:t>
                      </a:r>
                    </a:p>
                  </a:txBody>
                  <a:tcPr/>
                </a:tc>
                <a:tc>
                  <a:txBody>
                    <a:bodyPr/>
                    <a:lstStyle/>
                    <a:p>
                      <a:r>
                        <a:rPr lang="en-US" sz="1200" dirty="0">
                          <a:latin typeface="Times New Roman" panose="02020603050405020304" pitchFamily="18" charset="0"/>
                          <a:cs typeface="Times New Roman" panose="02020603050405020304" pitchFamily="18" charset="0"/>
                        </a:rPr>
                        <a:t>AI-Driven Legal Assistants: The Future of Legal Advice</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Shah, V.</a:t>
                      </a:r>
                    </a:p>
                  </a:txBody>
                  <a:tcPr/>
                </a:tc>
                <a:tc>
                  <a:txBody>
                    <a:bodyPr/>
                    <a:lstStyle/>
                    <a:p>
                      <a:r>
                        <a:rPr lang="en-US" sz="1200" dirty="0">
                          <a:latin typeface="Times New Roman" panose="02020603050405020304" pitchFamily="18" charset="0"/>
                          <a:cs typeface="Times New Roman" panose="02020603050405020304" pitchFamily="18" charset="0"/>
                        </a:rPr>
                        <a:t>To explore the role of AI-driven legal assistants in providing real-time legal advice.</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Review of conversational AI systems and their potential for democratizing legal advice.</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8192162"/>
                  </a:ext>
                </a:extLst>
              </a:tr>
              <a:tr h="683942">
                <a:tc>
                  <a:txBody>
                    <a:bodyPr/>
                    <a:lstStyle/>
                    <a:p>
                      <a:r>
                        <a:rPr lang="en-IN" sz="1200" dirty="0">
                          <a:latin typeface="Times New Roman" panose="02020603050405020304" pitchFamily="18" charset="0"/>
                          <a:cs typeface="Times New Roman" panose="02020603050405020304" pitchFamily="18" charset="0"/>
                        </a:rPr>
                        <a:t>3</a:t>
                      </a:r>
                    </a:p>
                  </a:txBody>
                  <a:tcPr/>
                </a:tc>
                <a:tc>
                  <a:txBody>
                    <a:bodyPr/>
                    <a:lstStyle/>
                    <a:p>
                      <a:r>
                        <a:rPr lang="en-IN" sz="1200" dirty="0">
                          <a:latin typeface="Times New Roman" panose="02020603050405020304" pitchFamily="18" charset="0"/>
                          <a:cs typeface="Times New Roman" panose="02020603050405020304" pitchFamily="18" charset="0"/>
                        </a:rPr>
                        <a:t>2022</a:t>
                      </a:r>
                    </a:p>
                  </a:txBody>
                  <a:tcPr/>
                </a:tc>
                <a:tc>
                  <a:txBody>
                    <a:bodyPr/>
                    <a:lstStyle/>
                    <a:p>
                      <a:r>
                        <a:rPr lang="en-US" sz="1200" dirty="0">
                          <a:latin typeface="Times New Roman" panose="02020603050405020304" pitchFamily="18" charset="0"/>
                          <a:cs typeface="Times New Roman" panose="02020603050405020304" pitchFamily="18" charset="0"/>
                        </a:rPr>
                        <a:t>AI for Legal Document Automation: A Case Study of Contract Generation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Li, J. &amp; Qin, L.</a:t>
                      </a:r>
                    </a:p>
                  </a:txBody>
                  <a:tcPr/>
                </a:tc>
                <a:tc>
                  <a:txBody>
                    <a:bodyPr/>
                    <a:lstStyle/>
                    <a:p>
                      <a:r>
                        <a:rPr lang="en-US" sz="1200" dirty="0">
                          <a:latin typeface="Times New Roman" panose="02020603050405020304" pitchFamily="18" charset="0"/>
                          <a:cs typeface="Times New Roman" panose="02020603050405020304" pitchFamily="18" charset="0"/>
                        </a:rPr>
                        <a:t>To analyze AI-based automated contract generation systems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Case study of AI systems for drafting contracts based on templates and user input..</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3780095"/>
                  </a:ext>
                </a:extLst>
              </a:tr>
              <a:tr h="0">
                <a:tc>
                  <a:txBody>
                    <a:bodyPr/>
                    <a:lstStyle/>
                    <a:p>
                      <a:r>
                        <a:rPr lang="en-IN" sz="1200" dirty="0">
                          <a:latin typeface="Times New Roman" panose="02020603050405020304" pitchFamily="18" charset="0"/>
                          <a:cs typeface="Times New Roman" panose="02020603050405020304" pitchFamily="18" charset="0"/>
                        </a:rPr>
                        <a:t>4</a:t>
                      </a:r>
                    </a:p>
                  </a:txBody>
                  <a:tcPr/>
                </a:tc>
                <a:tc>
                  <a:txBody>
                    <a:bodyPr/>
                    <a:lstStyle/>
                    <a:p>
                      <a:r>
                        <a:rPr lang="en-IN" sz="1200" dirty="0">
                          <a:latin typeface="Times New Roman" panose="02020603050405020304" pitchFamily="18" charset="0"/>
                          <a:cs typeface="Times New Roman" panose="02020603050405020304" pitchFamily="18" charset="0"/>
                        </a:rPr>
                        <a:t>2021</a:t>
                      </a:r>
                    </a:p>
                  </a:txBody>
                  <a:tcPr anchor="ctr"/>
                </a:tc>
                <a:tc>
                  <a:txBody>
                    <a:bodyPr/>
                    <a:lstStyle/>
                    <a:p>
                      <a:r>
                        <a:rPr lang="en-US" sz="1200" dirty="0">
                          <a:latin typeface="Times New Roman" panose="02020603050405020304" pitchFamily="18" charset="0"/>
                          <a:cs typeface="Times New Roman" panose="02020603050405020304" pitchFamily="18" charset="0"/>
                        </a:rPr>
                        <a:t>AI in Legal Assistance: Document Automation and Interactive Systems</a:t>
                      </a:r>
                    </a:p>
                  </a:txBody>
                  <a:tcPr anchor="ctr"/>
                </a:tc>
                <a:tc>
                  <a:txBody>
                    <a:bodyPr/>
                    <a:lstStyle/>
                    <a:p>
                      <a:r>
                        <a:rPr lang="en-IN" sz="1200" dirty="0">
                          <a:latin typeface="Times New Roman" panose="02020603050405020304" pitchFamily="18" charset="0"/>
                          <a:cs typeface="Times New Roman" panose="02020603050405020304" pitchFamily="18" charset="0"/>
                        </a:rPr>
                        <a:t>Pasquale, F.</a:t>
                      </a:r>
                    </a:p>
                  </a:txBody>
                  <a:tcPr/>
                </a:tc>
                <a:tc>
                  <a:txBody>
                    <a:bodyPr/>
                    <a:lstStyle/>
                    <a:p>
                      <a:r>
                        <a:rPr lang="en-US" sz="1200" dirty="0">
                          <a:latin typeface="Times New Roman" panose="02020603050405020304" pitchFamily="18" charset="0"/>
                          <a:cs typeface="Times New Roman" panose="02020603050405020304" pitchFamily="18" charset="0"/>
                        </a:rPr>
                        <a:t>To study the use of AI for automating legal documents and providing interactive legal services.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Case studies of AI tools like </a:t>
                      </a:r>
                      <a:r>
                        <a:rPr lang="en-US" sz="1200" dirty="0" err="1">
                          <a:latin typeface="Times New Roman" panose="02020603050405020304" pitchFamily="18" charset="0"/>
                          <a:cs typeface="Times New Roman" panose="02020603050405020304" pitchFamily="18" charset="0"/>
                        </a:rPr>
                        <a:t>DoNotPay</a:t>
                      </a:r>
                      <a:r>
                        <a:rPr lang="en-US" sz="1200" dirty="0">
                          <a:latin typeface="Times New Roman" panose="02020603050405020304" pitchFamily="18" charset="0"/>
                          <a:cs typeface="Times New Roman" panose="02020603050405020304" pitchFamily="18" charset="0"/>
                        </a:rPr>
                        <a:t> and other interactive legal systems.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2783094"/>
                  </a:ext>
                </a:extLst>
              </a:tr>
            </a:tbl>
          </a:graphicData>
        </a:graphic>
      </p:graphicFrame>
    </p:spTree>
  </p:cSld>
  <p:clrMapOvr>
    <a:masterClrMapping/>
  </p:clrMapOvr>
</p:sld>
</file>

<file path=ppt/theme/theme1.xml><?xml version="1.0" encoding="utf-8"?>
<a:theme xmlns:a="http://schemas.openxmlformats.org/drawingml/2006/main" name="Prsnt1">
  <a:themeElements>
    <a:clrScheme name="Custom 3">
      <a:dk1>
        <a:srgbClr val="7030A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TotalTime>
  <Words>2404</Words>
  <Application>Microsoft Office PowerPoint</Application>
  <PresentationFormat>On-screen Show (16:9)</PresentationFormat>
  <Paragraphs>242</Paragraphs>
  <Slides>28</Slides>
  <Notes>18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28</vt:i4>
      </vt:variant>
    </vt:vector>
  </HeadingPairs>
  <TitlesOfParts>
    <vt:vector size="38" baseType="lpstr">
      <vt:lpstr>Arial</vt:lpstr>
      <vt:lpstr>Wingdings</vt:lpstr>
      <vt:lpstr>Times New Roman</vt:lpstr>
      <vt:lpstr>Calibri</vt:lpstr>
      <vt:lpstr>Constantia</vt:lpstr>
      <vt:lpstr>Noto Sans Symbols</vt:lpstr>
      <vt:lpstr>Prsnt1</vt:lpstr>
      <vt:lpstr>2_Custom Design</vt:lpstr>
      <vt:lpstr>Custom Design</vt:lpstr>
      <vt:lpstr>1_Custom Design</vt:lpstr>
      <vt:lpstr>EXCELSSIOR EDUCATION SOCIETY’S  K. C. COLLEGE OF ENGINEERING AND MANAGEMENT STUDIES AND RESEARCH (Affiliated to the University of Mumbai) Mith Bunder Road, Near Hume Pipe, Kopari, Thane(E)-400603</vt:lpstr>
      <vt:lpstr>PowerPoint Presentation</vt:lpstr>
      <vt:lpstr>PowerPoint Presentation</vt:lpstr>
      <vt:lpstr>Ai Powered Legal Advisor Assistant</vt:lpstr>
      <vt:lpstr>Index</vt:lpstr>
      <vt:lpstr>INTRODUCTION</vt:lpstr>
      <vt:lpstr>NEED OF PROJECT </vt:lpstr>
      <vt:lpstr>PROBLEM STATEMENT </vt:lpstr>
      <vt:lpstr>LITERATURE SURVEY</vt:lpstr>
      <vt:lpstr>PowerPoint Presentation</vt:lpstr>
      <vt:lpstr>Algorithm for Project Development</vt:lpstr>
      <vt:lpstr>PowerPoint Presentation</vt:lpstr>
      <vt:lpstr>  Block Diagram</vt:lpstr>
      <vt:lpstr>PowerPoint Presentation</vt:lpstr>
      <vt:lpstr>REQUIREMENT S/W AND H/W</vt:lpstr>
      <vt:lpstr>FEASIBILITY STUDY</vt:lpstr>
      <vt:lpstr>PowerPoint Presentation</vt:lpstr>
      <vt:lpstr>Detail Design DFD Diagram</vt:lpstr>
      <vt:lpstr>            </vt:lpstr>
      <vt:lpstr>     IMPLEMENTAION DETAILS / SCREENSHOT OF GUI</vt:lpstr>
      <vt:lpstr>PowerPoint Presentation</vt:lpstr>
      <vt:lpstr>PowerPoint Presentation</vt:lpstr>
      <vt:lpstr>PowerPoint Presentation</vt:lpstr>
      <vt:lpstr>PowerPoint Presentation</vt:lpstr>
      <vt:lpstr>REFERENCES</vt:lpstr>
      <vt:lpstr>CONCLUSION</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EXCELSSIOR EDUCATION SOCIETY’S  K. C. COLLEGE OF ENGINEERING AND MANAGEMENT STUDIES AND RESEARCH (Affiliated to the University of Mumbai) Mith Bunder Road, Near Hume Pipe, Kopari, Thane(E)-400603</dc:title>
  <dc:creator>sudhanshu mohite</dc:creator>
  <cp:lastModifiedBy>Rohan Surve</cp:lastModifiedBy>
  <cp:revision>21</cp:revision>
  <dcterms:modified xsi:type="dcterms:W3CDTF">2025-04-15T17:47:57Z</dcterms:modified>
</cp:coreProperties>
</file>